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50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76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972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73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9845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95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78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25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39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66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4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05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3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35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962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99EC1-3287-4842-8713-5E14137842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5DCAE4E-0549-4920-92E9-97B4771AC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14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ОРГАНИЗАЦИЯ ПИТАНИЯ ДЕТЕЙ ДОШКОЛЬНОГО И ШКОЛЬНОГО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ВОЗРАСТА </a:t>
            </a:r>
            <a:b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ОРГАНИЗОВАННЫХ КОЛЛЕКТИВАХ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14536" y="5691223"/>
            <a:ext cx="5877464" cy="9541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специалисты Североуральского отдела Управления Роспотребнадзора и ФФБУЗ «ЦГиЭ»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Отдела за условиями воспитания и обучения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2022г.</a:t>
            </a:r>
          </a:p>
        </p:txBody>
      </p:sp>
    </p:spTree>
    <p:extLst>
      <p:ext uri="{BB962C8B-B14F-4D97-AF65-F5344CB8AC3E}">
        <p14:creationId xmlns:p14="http://schemas.microsoft.com/office/powerpoint/2010/main" val="1959606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2865" y="259918"/>
            <a:ext cx="10251806" cy="842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2.4.0260-21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816" y="1250829"/>
            <a:ext cx="6883879" cy="533112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9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 2.3</a:t>
            </a:r>
            <a:r>
              <a:rPr 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проведения документарной оценки используется следующая информация: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возрастная группа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работы организации, в том числе для данной возрастной группы;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питания в организации (для данной возрастной группы) - для детей дошкольного возраста указывается время приемов пищи по наименованиям (завтрак, второй завтрак, обед, полдник, уплотненный полдник, ужин, второй ужин) и их продолжительность; для детей школьного возраста - наименование приема пищи, график питания и продолжительность времени на прием пищи;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меню с информацией о биологической ценности (содержание калорийности, белков (в том числе животного происхождения), жиров, углеводов, витаминов и микроэлементов в среднем за сутки на каждый прием пищи по каждому блюду);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технологические карты на заявленные в меню блюда с указанием сборника рецептур, наличие в них информации о технологии приготовления блюд, калорийности, содержании белков, жиров и углеводов, витаминов и минеральных веществ, для горячих блюд - информации о температуре их выдачи;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информация об использовании в меню обогащенных витаминами и минеральными веществами продуктов питания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57" y="2065475"/>
            <a:ext cx="4680572" cy="382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86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970" y="155275"/>
            <a:ext cx="11360988" cy="64698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 2.4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Рекомендуется оценивать: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питания, продолжительность времени, выделяемого на прием пищи;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технологические карты на заявленные в меню блюда с указанием сборника рецептур, наличия в них информации о технологии приготовления блюд, калорийности, содержании белков, жиров и углеводов, витаминов и минеральных веществ, для горячих блюд - информации о температуре их выдачи;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(наличие) повторяемости блюд в течение дня и (или) двух смежных дней;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(наличие) в питании запрещенных продуктов и блюд;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соответствие (не соответствие) суммарной массы блюд за прием пищи регламентированному нормативу для данной возрастной группы;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энергетическую ценность меню, содержание белков, жиров, углеводов по каждому блюду и приему пищи и в среднем за 1 день цикла;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содержание витаминов и минеральных веществ в меню в среднем за 1 день цикла.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оценке меню рекомендуется руководствоваться химическим составом ингредиентов блюд и обобщенными величинами потерь при тепловой кулинарной обработке &lt;1&gt;, составляющих по белкам - 6%, жирам - 12%, углеводам - 9%, натрию - 24%, калию - 17%, кальцию - 12%, магнию - 13%, фосфору - 13%, железу - 13%, йоду - 12%, селену - 12%, фтору - 12%, витамину A - 40%, витамину B1 - 28%, витамину B2 - 20%, C - 60% (приложения 1 и 2 к настоящим МР).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4735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30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13030" y="271135"/>
            <a:ext cx="9949883" cy="128089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2.3/2.4.3590-20 "САНИТАРНО-ЭПИДЕМИОЛОГИЧЕСКИЕ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ОРГАНИЗАЦИИ ОБЩЕСТВЕННОГО ПИТАНИЯ НАСЕЛЕНИЯ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113" y="1892059"/>
            <a:ext cx="5122804" cy="4664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VIII. Особенности организации общественного питания детей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 8.1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формировании рациона здорового питания и меню при организации общественного питания детей в организациях, осуществляющих образовательную деятельность, оказание услуг по воспитанию и обучению, уходу и присмотру за детьми, отдыху и оздоровлению, предоставлению мест временного проживания, социальных, медицинских услуг (далее - организованные детские коллективы и детские организации соответственно) должны соблюдаться следующие требования: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17" y="2063150"/>
            <a:ext cx="6280165" cy="432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0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4838" y="235789"/>
            <a:ext cx="5259088" cy="612187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8.1.2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организованных детских коллективах общественное питание детей должно осуществляться посредством реализации основного (организованного) меню, включающего горячее питание &lt;19&gt;, дополнительного питания, а также индивидуальных меню для детей, нуждающихся в лечебном и диетическом питании с учетом требований, содержащихся в приложениях N 6 - 13 к настоящим Правилам. В организованных детских коллективах в детских организациях исключение горячего питания из меню, а также замена его буфетной продукцией, не допускаются.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Меню должно предусматривать распределение блюд, кулинарных, мучных, кондитерских и хлебобулочных изделий по отдельным приемам пищи (завтрак, второй завтрак, обед, полдник, ужин, второй ужин) с учетом следующего: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8.1.2.1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отсутствии второго завтрака калорийность основного завтрака должна быть увеличена на 5% соответственно.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8.1.2.2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12-часовом пребывании возможна организация как отдельного полдника, так и "уплотненного" полдника с включением блюд ужина и с распределением калорийности суточного рациона 30%.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8.1.2.3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Допускается в течение дня отступление от норм калорийности по отдельным приемам пищи в пределах +/- 5% при условии, что средний % пищевой ценности за неделю будет соответствовать нормам, приведенным в таблице N 3 приложения N 10 к настоящим Правилам, по каждому приему пищи.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827" y="1045233"/>
            <a:ext cx="5998384" cy="45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4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191" y="1199071"/>
            <a:ext cx="6415832" cy="5355950"/>
          </a:xfrm>
          <a:prstGeom prst="rect">
            <a:avLst/>
          </a:prstGeom>
          <a:solidFill>
            <a:srgbClr val="F0B778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896" y="1703189"/>
            <a:ext cx="4140677" cy="4347713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8.1.4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Меню должно разрабатываться на период </a:t>
            </a:r>
            <a:r>
              <a:rPr lang="ru-RU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двух недель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режима организации) для каждой возрастной группы детей (рекомендуемый образец приведен в приложении N 8 к настоящим Правилам). В палаточных лагерях для детей допускается разработка меню на период до 7 дней.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должно осуществляться в соответствии с утвержденным меню.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замена одного вида пищевой продукции, блюд и кулинарных изделий на иные виды пищевой продукции, блюд и кулинарных изделий в соответствии с таблицей замены пищевой продукции с учетом ее пищевой ценности (приложение N 11 к настоящим Правилам).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06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15152"/>
            <a:ext cx="11573622" cy="128089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8.1.7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Организации, осуществляющие питание детей в организованных коллективах, должны размещать в доступных для родителей и детей местах (в обеденном зале, холле, групповой ячейке) следующую информацию: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5136" y="1322716"/>
            <a:ext cx="4717361" cy="511258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меню основного (организованного) питания на сутки для всех возрастных групп детей с указанием наименования приема пищи, наименования блюда, массы порции, калорийности порции;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меню дополнительного питания (для обучающихся общеобразовательных организаций и организации профессионального образования) с указанием наименования блюда, массы порции, калорийности порции;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здорового питания детей.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13208" r="3635" b="23396"/>
          <a:stretch/>
        </p:blipFill>
        <p:spPr>
          <a:xfrm>
            <a:off x="6317336" y="1293961"/>
            <a:ext cx="4534694" cy="514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7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579328"/>
              </p:ext>
            </p:extLst>
          </p:nvPr>
        </p:nvGraphicFramePr>
        <p:xfrm>
          <a:off x="2592394" y="2165231"/>
          <a:ext cx="7517765" cy="4174941"/>
        </p:xfrm>
        <a:graphic>
          <a:graphicData uri="http://schemas.openxmlformats.org/drawingml/2006/table">
            <a:tbl>
              <a:tblPr firstRow="1" firstCol="1" bandRow="1"/>
              <a:tblGrid>
                <a:gridCol w="4218317"/>
                <a:gridCol w="780535"/>
                <a:gridCol w="841231"/>
                <a:gridCol w="715992"/>
                <a:gridCol w="961690"/>
              </a:tblGrid>
              <a:tr h="30984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Блюдо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порций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8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1 года до 3 лет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3 - 7 лет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7 - 11 лет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лет и старше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8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Каша, или овощное, или яичное, или творожное, или мясное блюдо (допускается комбинация разных блюд завтрака, при этом выход каждого блюда может быть уменьшен при условии соблюдения общей массы блюд завтрака)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130 - 150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200 - 250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Закуска (холодное блюдо) (салат, овощи и т.п.)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30 - 40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50 - 60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60 - 100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100 - 150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Первое блюдо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150 - 180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200 - 250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250 - 300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Второе блюдо (мясное, рыбное, блюдо из мяса птицы)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50 - 60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70 - 80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90 - 120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100 - 120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Гарнир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110 - 120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130 - 150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180 - 230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Третье блюдо (компот, кисель, чай, напиток кофейный, какао-напиток, напиток из шиповника, сок)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150 - 180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180 - 200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Фрукты</a:t>
                      </a:r>
                    </a:p>
                  </a:txBody>
                  <a:tcPr marL="32186" marR="32186" marT="52951" marB="529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2186" marR="32186" marT="52951" marB="529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9404" y="172527"/>
            <a:ext cx="10256807" cy="176841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N 9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2.3/2.4.3590-20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ПОРЦИЙ ДЛЯ ДЕТЕЙ В ЗАВИСИМОСТИ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ВОЗРАСТА (В ГРАММАХ</a:t>
            </a:r>
            <a:r>
              <a:rPr lang="ru-RU" sz="2200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323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26864"/>
              </p:ext>
            </p:extLst>
          </p:nvPr>
        </p:nvGraphicFramePr>
        <p:xfrm>
          <a:off x="2829464" y="1727369"/>
          <a:ext cx="8350369" cy="3347954"/>
        </p:xfrm>
        <a:graphic>
          <a:graphicData uri="http://schemas.openxmlformats.org/drawingml/2006/table">
            <a:tbl>
              <a:tblPr firstRow="1" firstCol="1" bandRow="1"/>
              <a:tblGrid>
                <a:gridCol w="1741322"/>
                <a:gridCol w="1572478"/>
                <a:gridCol w="1629996"/>
                <a:gridCol w="1687515"/>
                <a:gridCol w="1719058"/>
              </a:tblGrid>
              <a:tr h="3582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B7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1 до 3 лет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B7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3 до 7 лет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B7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7 до 12 лет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B7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лет и старше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B778"/>
                    </a:solidFill>
                  </a:tcPr>
                </a:tc>
              </a:tr>
              <a:tr h="4446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Завтрак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завтрак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Ужин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ужин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3141" y="115151"/>
            <a:ext cx="990872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N 9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СанПиН 2.3/2.4.3590-20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3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объемы блюд по приемам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пищи (в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граммах - не менее</a:t>
            </a:r>
            <a:r>
              <a:rPr lang="ru-RU" sz="2200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399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501282"/>
              </p:ext>
            </p:extLst>
          </p:nvPr>
        </p:nvGraphicFramePr>
        <p:xfrm>
          <a:off x="2033853" y="1906122"/>
          <a:ext cx="8362955" cy="4786913"/>
        </p:xfrm>
        <a:graphic>
          <a:graphicData uri="http://schemas.openxmlformats.org/drawingml/2006/table">
            <a:tbl>
              <a:tblPr firstRow="1" firstCol="1" bandRow="1"/>
              <a:tblGrid>
                <a:gridCol w="3182605"/>
                <a:gridCol w="2590175"/>
                <a:gridCol w="2590175"/>
              </a:tblGrid>
              <a:tr h="426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 организации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пищи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суточной потребности в пищевых веществах и энергии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Дошкольные организации, организации по уходу и присмотру, организации отдыха (труда и отдыха) с дневным пребыванием детей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завтрак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завтрак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ужин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Общеобразовательные организации и организации профессионального образования с односменным режимом работы (первая смена)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завтрак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20 - 25%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30 - 35%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10% - 15%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Общеобразовательные организации и организации профессионального образования с двусменным режимом работы (вторая смена)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30 - 35%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с круглосуточным пребыванием детей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завтрак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завтрак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ужин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ужин</a:t>
                      </a:r>
                    </a:p>
                  </a:txBody>
                  <a:tcPr marL="27030" marR="27030" marT="44468" marB="4446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</a:p>
                  </a:txBody>
                  <a:tcPr marL="27030" marR="27030" marT="44468" marB="444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431320" y="94892"/>
            <a:ext cx="11568023" cy="157863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N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2.3/2.4.3590-20 </a:t>
            </a:r>
            <a:b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0" indent="0" algn="ctr">
              <a:buNone/>
            </a:pP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процентном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потребления пищевых</a:t>
            </a:r>
          </a:p>
          <a:p>
            <a:pPr marL="0" indent="0" algn="ctr">
              <a:buNone/>
            </a:pP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 и энергии по приемам пищи в зависимости от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пребывания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629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886" y="89272"/>
            <a:ext cx="10524227" cy="139398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июля 2020 г. N 379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ОБУЧАЮЩИХ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ПРОСВЕТИТЕЛЬСКИХ)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ПО ВОПРОСАМ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ПИТАНИЯ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 Рекомендации по организации питания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035" y="1621767"/>
            <a:ext cx="5952225" cy="523623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1. Рекомендуемая пищевая ценность меню для детей от 2-х до 3-х лет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состоять из горячего блюда (каша, запеканка, творожные или яичные блюда и др.), горячего напитка и иных не горячих блюд. Дополнительно рекомендуется включать бутерброд, свежие овощи и плоды.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завтрак состоит из сока или свежих фруктов и ягод.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Обед должен включать закуску (салат или порционные овощи, сельдь с луком), первое, второе (основное горячее блюдо из мяса (субпродуктов), рыбы или мяса птицы), гарнир, напиток (в том числе витаминизированные компот или кисель). В качестве закуски рекомендуется использовать салат из свежих или переработанных овощей. Допускается добавление свежей зелени, использование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порционированных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овощей (дополнительный гарнир).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 состоит из сладкого блюда (запеканки, булочные или кондитерские изделия), горячего или холодного напитка (молоко, кисломолочный напиток, сок), рекомендуется также включать свежие фрукты.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Ужин должен состоять из закуски, основного второго блюда или творожного блюда, горячего напитка.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второй ужин рекомендуется предлагать детям кисломолочные напитки.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следует включать мясо и (или) птицу, молоко, овощи, фрукты, сливочное и растительное масло, хлеб ржаной и пшеничный (с каждым приемом пищи). Рыбу, мясо птицы, яйца, сыр, творог, кисломолочные продукты - 1 раз в 2 - 3 дня.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17" y="1621767"/>
            <a:ext cx="5555621" cy="416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7463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161</TotalTime>
  <Words>1392</Words>
  <Application>Microsoft Office PowerPoint</Application>
  <PresentationFormat>Широкоэкранный</PresentationFormat>
  <Paragraphs>163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Легкий дым</vt:lpstr>
      <vt:lpstr>ОРГАНИЗАЦИЯ ПИТАНИЯ ДЕТЕЙ ДОШКОЛЬНОГО И ШКОЛЬНОГО ВОЗРАСТА  В ОРГАНИЗОВАННЫХ КОЛЛЕКТИВАХ</vt:lpstr>
      <vt:lpstr>САНПИН 2.3/2.4.3590-20 "САНИТАРНО-ЭПИДЕМИОЛОГИЧЕСКИЕ ТРЕБОВАНИЯ К ОРГАНИЗАЦИИ ОБЩЕСТВЕННОГО ПИТАНИЯ НАСЕЛЕНИЯ"</vt:lpstr>
      <vt:lpstr>Презентация PowerPoint</vt:lpstr>
      <vt:lpstr>п. 8.1.4. Меню должно разрабатываться на период не менее двух недель (с учетом режима организации) для каждой возрастной группы детей (рекомендуемый образец приведен в приложении N 8 к настоящим Правилам). В палаточных лагерях для детей допускается разработка меню на период до 7 дней. Питание детей должно осуществляться в соответствии с утвержденным меню. Допускается замена одного вида пищевой продукции, блюд и кулинарных изделий на иные виды пищевой продукции, блюд и кулинарных изделий в соответствии с таблицей замены пищевой продукции с учетом ее пищевой ценности (приложение N 11 к настоящим Правилам). </vt:lpstr>
      <vt:lpstr>П. 8.1.7. Организации, осуществляющие питание детей в организованных коллективах, должны размещать в доступных для родителей и детей местах (в обеденном зале, холле, групповой ячейке) следующую информацию: </vt:lpstr>
      <vt:lpstr>Приложение N 9 к СанПиН 2.3/2.4.3590-20  Таблица 1  МАССА ПОРЦИЙ ДЛЯ ДЕТЕЙ В ЗАВИСИМОСТИ ОТ ВОЗРАСТА (В ГРАММАХ)</vt:lpstr>
      <vt:lpstr>Приложение N 9 к СанПиН 2.3/2.4.3590-20  Таблица 3 Суммарные объемы блюд по приемам пищи (в граммах - не менее) </vt:lpstr>
      <vt:lpstr>Презентация PowerPoint</vt:lpstr>
      <vt:lpstr>ПРИКАЗ от 7 июля 2020 г. N 379 ОБ УТВЕРЖДЕНИИ ОБУЧАЮЩИХ  (ПРОСВЕТИТЕЛЬСКИХ)  ПРОГРАММ ПО ВОПРОСАМ ЗДОРОВОГО ПИТАНИЯ Тема 3. Рекомендации по организации питания. </vt:lpstr>
      <vt:lpstr>МЕТОДИЧЕСКИЕ РЕКОМЕНДАЦИИ  МР 2.4.0260-21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ДЕТЕЙ ДОШКОЛЬНОГО И ШКОЛЬНОГО ВОЗРАСТА  В ОРГАНИЗОВАННЫХ КОЛЛЕКТИВАХ</dc:title>
  <dc:creator>Торицына Кристина Александровна</dc:creator>
  <cp:lastModifiedBy>Котельникова Анна Андреевна</cp:lastModifiedBy>
  <cp:revision>18</cp:revision>
  <dcterms:created xsi:type="dcterms:W3CDTF">2022-04-08T04:58:34Z</dcterms:created>
  <dcterms:modified xsi:type="dcterms:W3CDTF">2022-04-13T12:09:39Z</dcterms:modified>
</cp:coreProperties>
</file>