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7" r:id="rId4"/>
    <p:sldId id="258" r:id="rId5"/>
    <p:sldId id="263" r:id="rId6"/>
    <p:sldId id="264" r:id="rId7"/>
    <p:sldId id="265" r:id="rId8"/>
    <p:sldId id="259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userDrawn="1">
  <p:cSld name="Title Slide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871530" y="3212975"/>
            <a:ext cx="8534399" cy="1752599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auto">
          <a:xfrm>
            <a:off x="920054" y="1204857"/>
            <a:ext cx="10339617" cy="1910715"/>
          </a:xfrm>
        </p:spPr>
        <p:txBody>
          <a:bodyPr anchor="b"/>
          <a:lstStyle>
            <a:lvl1pPr algn="ctr">
              <a:defRPr sz="5400" b="0" cap="none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32331" y="1484784"/>
            <a:ext cx="10312995" cy="410445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3" name="Title 10"/>
          <p:cNvSpPr>
            <a:spLocks noGrp="1"/>
          </p:cNvSpPr>
          <p:nvPr>
            <p:ph type="title"/>
          </p:nvPr>
        </p:nvSpPr>
        <p:spPr bwMode="auto">
          <a:xfrm>
            <a:off x="925158" y="116631"/>
            <a:ext cx="10341684" cy="105425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719402" y="1556793"/>
            <a:ext cx="5071871" cy="4563770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 bwMode="auto">
          <a:xfrm>
            <a:off x="6288021" y="1556793"/>
            <a:ext cx="5071871" cy="4563770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9402" y="1556791"/>
            <a:ext cx="5080583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719402" y="2492895"/>
            <a:ext cx="5071871" cy="3627666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384031" y="1556791"/>
            <a:ext cx="5074114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 bwMode="auto">
          <a:xfrm>
            <a:off x="6288021" y="2492897"/>
            <a:ext cx="5071871" cy="3780066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12773" y="596974"/>
            <a:ext cx="4563310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922669" y="559398"/>
            <a:ext cx="5488889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12773" y="2618910"/>
            <a:ext cx="4548966" cy="350219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03642" y="4668818"/>
            <a:ext cx="10356027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917985" y="5324305"/>
            <a:ext cx="10341685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543606" y="620687"/>
            <a:ext cx="6929454" cy="3897818"/>
          </a:xfrm>
        </p:spPr>
        <p:txBody>
          <a:bodyPr/>
          <a:lstStyle>
            <a:lvl1pPr marL="0" indent="0">
              <a:buNone/>
              <a:defRPr lang="ru-RU"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lang="ru-RU" sz="2800"/>
            </a:lvl2pPr>
            <a:lvl3pPr marL="914400" indent="0">
              <a:buNone/>
              <a:defRPr lang="ru-RU" sz="2400"/>
            </a:lvl3pPr>
            <a:lvl4pPr marL="1371600" indent="0">
              <a:buNone/>
              <a:defRPr lang="ru-RU" sz="2000"/>
            </a:lvl4pPr>
            <a:lvl5pPr marL="1828800" indent="0">
              <a:buNone/>
              <a:defRPr lang="ru-RU" sz="2000"/>
            </a:lvl5pPr>
            <a:lvl6pPr marL="2286000" indent="0">
              <a:buNone/>
              <a:defRPr lang="ru-RU" sz="2000"/>
            </a:lvl6pPr>
            <a:lvl7pPr marL="2743200" indent="0">
              <a:buNone/>
              <a:defRPr lang="ru-RU" sz="2000"/>
            </a:lvl7pPr>
            <a:lvl8pPr marL="3200400" indent="0">
              <a:buNone/>
              <a:defRPr lang="ru-RU" sz="2000"/>
            </a:lvl8pPr>
            <a:lvl9pPr marL="3657600" indent="0">
              <a:buNone/>
              <a:defRPr lang="ru-RU"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925158" y="116631"/>
            <a:ext cx="10341684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32330" y="1772815"/>
            <a:ext cx="10327339" cy="4320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>13.04.2022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hf sldNum="0" hdr="0" ftr="0" dt="0"/>
  <p:txStyles>
    <p:titleStyle>
      <a:lvl1pPr algn="ctr" defTabSz="914400">
        <a:spcBef>
          <a:spcPts val="0"/>
        </a:spcBef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914400">
        <a:spcBef>
          <a:spcPts val="0"/>
        </a:spcBef>
        <a:buClrTx/>
        <a:buFont typeface="Arial"/>
        <a:buChar char="•"/>
        <a:defRPr sz="24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79" indent="-342900" algn="l" defTabSz="914400">
        <a:spcBef>
          <a:spcPts val="0"/>
        </a:spcBef>
        <a:buClrTx/>
        <a:buFont typeface="Times New Roman"/>
        <a:buChar char="–"/>
        <a:defRPr sz="2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>
        <a:spcBef>
          <a:spcPts val="0"/>
        </a:spcBef>
        <a:buClrTx/>
        <a:buFont typeface="Arial"/>
        <a:buChar char="•"/>
        <a:defRPr sz="20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>
        <a:spcBef>
          <a:spcPts val="0"/>
        </a:spcBef>
        <a:buClrTx/>
        <a:buFont typeface="Times New Roman"/>
        <a:buChar char="–"/>
        <a:defRPr sz="18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09" indent="-285750" algn="l" defTabSz="914400">
        <a:spcBef>
          <a:spcPts val="0"/>
        </a:spcBef>
        <a:buClrTx/>
        <a:buFont typeface="Times New Roman"/>
        <a:buChar char="»"/>
        <a:defRPr sz="16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t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032104" y="5949280"/>
            <a:ext cx="4741977" cy="79208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100" b="1" dirty="0">
                <a:solidFill>
                  <a:schemeClr val="tx1"/>
                </a:solidFill>
              </a:rPr>
              <a:t>Подготовили специалисты Североуральского отдела Управления Роспотребнадзора и ФФБУЗ «ЦГиЭ»</a:t>
            </a:r>
          </a:p>
          <a:p>
            <a:r>
              <a:rPr lang="ru-RU" sz="1100" b="1" dirty="0">
                <a:solidFill>
                  <a:schemeClr val="tx1"/>
                </a:solidFill>
              </a:rPr>
              <a:t> Отдела за условиями воспитания и обучения </a:t>
            </a:r>
          </a:p>
          <a:p>
            <a:r>
              <a:rPr lang="ru-RU" sz="1100" b="1" dirty="0">
                <a:solidFill>
                  <a:schemeClr val="tx1"/>
                </a:solidFill>
              </a:rPr>
              <a:t>2022г.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47528" y="1052736"/>
            <a:ext cx="8424937" cy="320685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ru-RU" sz="2800" dirty="0">
                <a:ea typeface="Times New Roman" panose="02020603050405020304" pitchFamily="18" charset="0"/>
              </a:rPr>
              <a:t>Обучающая (просветительская) программа по вопросам здорового питания для детей дошкольного и школьного возраста в</a:t>
            </a:r>
            <a:r>
              <a:rPr lang="ru-RU" sz="2800" dirty="0"/>
              <a:t> рамках национального проекта </a:t>
            </a:r>
            <a:r>
              <a:rPr lang="ru-RU" sz="2800" b="1" dirty="0"/>
              <a:t>«Демография»</a:t>
            </a:r>
            <a:r>
              <a:rPr lang="ru-RU" sz="2800" dirty="0"/>
              <a:t>»</a:t>
            </a:r>
            <a:r>
              <a:rPr lang="ru-RU" sz="2800" b="1" dirty="0"/>
              <a:t>:</a:t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«</a:t>
            </a:r>
            <a:r>
              <a:rPr lang="ru-RU" sz="2800" dirty="0"/>
              <a:t>Предъявляемые требования к ТТК»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85677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20054" y="1000125"/>
            <a:ext cx="10339617" cy="3010798"/>
          </a:xfrm>
        </p:spPr>
        <p:txBody>
          <a:bodyPr/>
          <a:lstStyle/>
          <a:p>
            <a:pPr>
              <a:defRPr/>
            </a:pPr>
            <a:r>
              <a:rPr sz="4800" b="1">
                <a:ln w="12700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/>
                </a:solidFill>
                <a:latin typeface="Verdana"/>
                <a:ea typeface="Verdana"/>
                <a:cs typeface="Verdana"/>
              </a:rPr>
              <a:t>ФОРМУЛА СБАЛАНСИРОВАННОГО ПИТАНИЯ 1:1:4 – ЧТО ОНА ОЗНАЧАЕТ?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68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4970244" name="Content Placeholder 2"/>
          <p:cNvSpPr>
            <a:spLocks noGrp="1"/>
          </p:cNvSpPr>
          <p:nvPr>
            <p:ph idx="1"/>
          </p:nvPr>
        </p:nvSpPr>
        <p:spPr bwMode="auto">
          <a:xfrm>
            <a:off x="1631504" y="2204864"/>
            <a:ext cx="9292617" cy="2736305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ru-RU" sz="2200" dirty="0" err="1">
                <a:latin typeface="Verdana"/>
                <a:ea typeface="Verdana"/>
                <a:cs typeface="Verdana"/>
              </a:rPr>
              <a:t>О</a:t>
            </a:r>
            <a:r>
              <a:rPr sz="2200" dirty="0" err="1" smtClean="0">
                <a:latin typeface="Verdana"/>
                <a:ea typeface="Verdana"/>
                <a:cs typeface="Verdana"/>
              </a:rPr>
              <a:t>пределяют</a:t>
            </a:r>
            <a:r>
              <a:rPr sz="2200" dirty="0" smtClean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индивидуально</a:t>
            </a:r>
            <a:r>
              <a:rPr sz="2200" dirty="0">
                <a:latin typeface="Verdana"/>
                <a:ea typeface="Verdana"/>
                <a:cs typeface="Verdana"/>
              </a:rPr>
              <a:t> в </a:t>
            </a:r>
            <a:r>
              <a:rPr sz="2200" dirty="0" err="1">
                <a:latin typeface="Verdana"/>
                <a:ea typeface="Verdana"/>
                <a:cs typeface="Verdana"/>
              </a:rPr>
              <a:t>зависимости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 smtClean="0">
                <a:latin typeface="Verdana"/>
                <a:ea typeface="Verdana"/>
                <a:cs typeface="Verdana"/>
              </a:rPr>
              <a:t>от</a:t>
            </a:r>
            <a:r>
              <a:rPr lang="ru-RU" sz="2200" dirty="0" smtClean="0">
                <a:latin typeface="Verdana"/>
                <a:ea typeface="Verdana"/>
                <a:cs typeface="Verdana"/>
              </a:rPr>
              <a:t>:</a:t>
            </a:r>
          </a:p>
          <a:p>
            <a:pPr>
              <a:defRPr/>
            </a:pPr>
            <a:r>
              <a:rPr sz="2200" dirty="0" err="1" smtClean="0">
                <a:latin typeface="Verdana"/>
                <a:ea typeface="Verdana"/>
                <a:cs typeface="Verdana"/>
              </a:rPr>
              <a:t>пола</a:t>
            </a:r>
            <a:r>
              <a:rPr sz="2200" dirty="0">
                <a:latin typeface="Verdana"/>
                <a:ea typeface="Verdana"/>
                <a:cs typeface="Verdana"/>
              </a:rPr>
              <a:t>, </a:t>
            </a:r>
            <a:endParaRPr lang="ru-RU" sz="2200" dirty="0" smtClean="0">
              <a:latin typeface="Verdana"/>
              <a:ea typeface="Verdana"/>
              <a:cs typeface="Verdana"/>
            </a:endParaRPr>
          </a:p>
          <a:p>
            <a:pPr>
              <a:defRPr/>
            </a:pPr>
            <a:r>
              <a:rPr lang="ru-RU" sz="2200" dirty="0" smtClean="0">
                <a:latin typeface="Verdana"/>
                <a:ea typeface="Verdana"/>
                <a:cs typeface="Verdana"/>
              </a:rPr>
              <a:t>в</a:t>
            </a:r>
            <a:r>
              <a:rPr sz="2200" dirty="0" err="1" smtClean="0">
                <a:latin typeface="Verdana"/>
                <a:ea typeface="Verdana"/>
                <a:cs typeface="Verdana"/>
              </a:rPr>
              <a:t>озраста</a:t>
            </a:r>
            <a:endParaRPr lang="ru-RU" sz="2200" dirty="0" smtClean="0">
              <a:latin typeface="Verdana"/>
              <a:ea typeface="Verdana"/>
              <a:cs typeface="Verdana"/>
            </a:endParaRPr>
          </a:p>
          <a:p>
            <a:pPr>
              <a:defRPr/>
            </a:pPr>
            <a:r>
              <a:rPr sz="2200" dirty="0" smtClean="0">
                <a:latin typeface="Verdana"/>
                <a:ea typeface="Verdana"/>
                <a:cs typeface="Verdana"/>
              </a:rPr>
              <a:t>и </a:t>
            </a:r>
            <a:r>
              <a:rPr sz="2200" dirty="0" err="1">
                <a:latin typeface="Verdana"/>
                <a:ea typeface="Verdana"/>
                <a:cs typeface="Verdana"/>
              </a:rPr>
              <a:t>уровня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физической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активности</a:t>
            </a:r>
            <a:r>
              <a:rPr sz="2200" dirty="0">
                <a:latin typeface="Verdana"/>
                <a:ea typeface="Verdana"/>
                <a:cs typeface="Verdana"/>
              </a:rPr>
              <a:t>. </a:t>
            </a:r>
            <a:endParaRPr lang="ru-RU" sz="2200" dirty="0" smtClean="0">
              <a:latin typeface="Verdana"/>
              <a:ea typeface="Verdana"/>
              <a:cs typeface="Verdana"/>
            </a:endParaRPr>
          </a:p>
          <a:p>
            <a:pPr marL="0" indent="0">
              <a:buNone/>
              <a:defRPr/>
            </a:pPr>
            <a:r>
              <a:rPr lang="ru-RU" sz="2200" dirty="0">
                <a:latin typeface="Verdana"/>
                <a:ea typeface="Verdana"/>
                <a:cs typeface="Verdana"/>
              </a:rPr>
              <a:t> </a:t>
            </a:r>
            <a:r>
              <a:rPr lang="ru-RU" sz="2200" dirty="0" smtClean="0">
                <a:latin typeface="Verdana"/>
                <a:ea typeface="Verdana"/>
                <a:cs typeface="Verdana"/>
              </a:rPr>
              <a:t>          </a:t>
            </a:r>
            <a:r>
              <a:rPr sz="2200" dirty="0" err="1" smtClean="0">
                <a:latin typeface="Verdana"/>
                <a:ea typeface="Verdana"/>
                <a:cs typeface="Verdana"/>
              </a:rPr>
              <a:t>При</a:t>
            </a:r>
            <a:r>
              <a:rPr sz="2200" dirty="0" smtClean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окислении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основных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пищевых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веществ</a:t>
            </a:r>
            <a:r>
              <a:rPr sz="2200" dirty="0">
                <a:latin typeface="Verdana"/>
                <a:ea typeface="Verdana"/>
                <a:cs typeface="Verdana"/>
              </a:rPr>
              <a:t> в </a:t>
            </a:r>
            <a:r>
              <a:rPr sz="2200" dirty="0" err="1">
                <a:latin typeface="Verdana"/>
                <a:ea typeface="Verdana"/>
                <a:cs typeface="Verdana"/>
              </a:rPr>
              <a:t>организме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высвобождается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энергия</a:t>
            </a:r>
            <a:r>
              <a:rPr sz="2200" dirty="0">
                <a:latin typeface="Verdana"/>
                <a:ea typeface="Verdana"/>
                <a:cs typeface="Verdana"/>
              </a:rPr>
              <a:t>, </a:t>
            </a:r>
            <a:r>
              <a:rPr sz="2200" dirty="0" err="1">
                <a:latin typeface="Verdana"/>
                <a:ea typeface="Verdana"/>
                <a:cs typeface="Verdana"/>
              </a:rPr>
              <a:t>выражаемая</a:t>
            </a:r>
            <a:r>
              <a:rPr sz="2200" dirty="0">
                <a:latin typeface="Verdana"/>
                <a:ea typeface="Verdana"/>
                <a:cs typeface="Verdana"/>
              </a:rPr>
              <a:t> в </a:t>
            </a:r>
            <a:r>
              <a:rPr sz="2200" dirty="0" err="1">
                <a:latin typeface="Verdana"/>
                <a:ea typeface="Verdana"/>
                <a:cs typeface="Verdana"/>
              </a:rPr>
              <a:t>килокалориях</a:t>
            </a:r>
            <a:r>
              <a:rPr sz="2200" dirty="0">
                <a:latin typeface="Verdana"/>
                <a:ea typeface="Verdana"/>
                <a:cs typeface="Verdana"/>
              </a:rPr>
              <a:t> (</a:t>
            </a:r>
            <a:r>
              <a:rPr sz="2200" dirty="0" err="1">
                <a:latin typeface="Verdana"/>
                <a:ea typeface="Verdana"/>
                <a:cs typeface="Verdana"/>
              </a:rPr>
              <a:t>ккал</a:t>
            </a:r>
            <a:r>
              <a:rPr sz="2200" dirty="0">
                <a:latin typeface="Verdana"/>
                <a:ea typeface="Verdana"/>
                <a:cs typeface="Verdana"/>
              </a:rPr>
              <a:t>). </a:t>
            </a:r>
            <a:endParaRPr lang="ru-RU" sz="2200" dirty="0" smtClean="0">
              <a:latin typeface="Verdana"/>
              <a:ea typeface="Verdana"/>
              <a:cs typeface="Verdana"/>
            </a:endParaRPr>
          </a:p>
          <a:p>
            <a:pPr marL="0" indent="0">
              <a:buNone/>
              <a:defRPr/>
            </a:pPr>
            <a:r>
              <a:rPr lang="ru-RU" sz="2200" dirty="0">
                <a:latin typeface="Verdana"/>
                <a:ea typeface="Verdana"/>
                <a:cs typeface="Verdana"/>
              </a:rPr>
              <a:t> </a:t>
            </a:r>
            <a:r>
              <a:rPr lang="ru-RU" sz="2200" dirty="0" smtClean="0">
                <a:latin typeface="Verdana"/>
                <a:ea typeface="Verdana"/>
                <a:cs typeface="Verdana"/>
              </a:rPr>
              <a:t>           </a:t>
            </a:r>
            <a:r>
              <a:rPr sz="2200" dirty="0" err="1" smtClean="0">
                <a:latin typeface="Verdana"/>
                <a:ea typeface="Verdana"/>
                <a:cs typeface="Verdana"/>
              </a:rPr>
              <a:t>При</a:t>
            </a:r>
            <a:r>
              <a:rPr sz="2200" dirty="0" smtClean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окислении</a:t>
            </a:r>
            <a:r>
              <a:rPr sz="2200" dirty="0">
                <a:latin typeface="Verdana"/>
                <a:ea typeface="Verdana"/>
                <a:cs typeface="Verdana"/>
              </a:rPr>
              <a:t> 1 г </a:t>
            </a:r>
            <a:r>
              <a:rPr sz="2200" dirty="0" err="1">
                <a:latin typeface="Verdana"/>
                <a:ea typeface="Verdana"/>
                <a:cs typeface="Verdana"/>
              </a:rPr>
              <a:t>белков</a:t>
            </a:r>
            <a:r>
              <a:rPr sz="2200" dirty="0">
                <a:latin typeface="Verdana"/>
                <a:ea typeface="Verdana"/>
                <a:cs typeface="Verdana"/>
              </a:rPr>
              <a:t> и </a:t>
            </a:r>
            <a:r>
              <a:rPr sz="2200" dirty="0" err="1">
                <a:latin typeface="Verdana"/>
                <a:ea typeface="Verdana"/>
                <a:cs typeface="Verdana"/>
              </a:rPr>
              <a:t>углеводов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выделяется</a:t>
            </a:r>
            <a:r>
              <a:rPr sz="2200" dirty="0">
                <a:latin typeface="Verdana"/>
                <a:ea typeface="Verdana"/>
                <a:cs typeface="Verdana"/>
              </a:rPr>
              <a:t> </a:t>
            </a:r>
            <a:r>
              <a:rPr sz="2200" dirty="0" err="1">
                <a:latin typeface="Verdana"/>
                <a:ea typeface="Verdana"/>
                <a:cs typeface="Verdana"/>
              </a:rPr>
              <a:t>около</a:t>
            </a:r>
            <a:r>
              <a:rPr sz="2200" dirty="0">
                <a:latin typeface="Verdana"/>
                <a:ea typeface="Verdana"/>
                <a:cs typeface="Verdana"/>
              </a:rPr>
              <a:t> 4 </a:t>
            </a:r>
            <a:r>
              <a:rPr sz="2200" dirty="0" err="1">
                <a:latin typeface="Verdana"/>
                <a:ea typeface="Verdana"/>
                <a:cs typeface="Verdana"/>
              </a:rPr>
              <a:t>ккал</a:t>
            </a:r>
            <a:r>
              <a:rPr sz="2200" dirty="0">
                <a:latin typeface="Verdana"/>
                <a:ea typeface="Verdana"/>
                <a:cs typeface="Verdana"/>
              </a:rPr>
              <a:t>, </a:t>
            </a:r>
            <a:r>
              <a:rPr sz="2200" dirty="0" err="1">
                <a:latin typeface="Verdana"/>
                <a:ea typeface="Verdana"/>
                <a:cs typeface="Verdana"/>
              </a:rPr>
              <a:t>жиров</a:t>
            </a:r>
            <a:r>
              <a:rPr sz="2200" dirty="0">
                <a:latin typeface="Verdana"/>
                <a:ea typeface="Verdana"/>
                <a:cs typeface="Verdana"/>
              </a:rPr>
              <a:t> – 9 </a:t>
            </a:r>
            <a:r>
              <a:rPr sz="2200" dirty="0" err="1">
                <a:latin typeface="Verdana"/>
                <a:ea typeface="Verdana"/>
                <a:cs typeface="Verdana"/>
              </a:rPr>
              <a:t>ккал</a:t>
            </a:r>
            <a:endParaRPr sz="2200" dirty="0"/>
          </a:p>
        </p:txBody>
      </p:sp>
      <p:sp>
        <p:nvSpPr>
          <p:cNvPr id="3770087" name="Title 10"/>
          <p:cNvSpPr>
            <a:spLocks noGrp="1"/>
          </p:cNvSpPr>
          <p:nvPr>
            <p:ph type="title"/>
          </p:nvPr>
        </p:nvSpPr>
        <p:spPr bwMode="auto">
          <a:xfrm>
            <a:off x="932330" y="44624"/>
            <a:ext cx="10341684" cy="105425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sz="2800" dirty="0">
                <a:latin typeface="Verdana"/>
                <a:ea typeface="Verdana"/>
                <a:cs typeface="Verdana"/>
              </a:rPr>
              <a:t>Оптимальное соотношение долей </a:t>
            </a:r>
            <a:r>
              <a:rPr lang="ru-RU" sz="2800" dirty="0" err="1">
                <a:latin typeface="Verdana"/>
                <a:ea typeface="Verdana"/>
                <a:cs typeface="Verdana"/>
              </a:rPr>
              <a:t>макронутриентов</a:t>
            </a:r>
            <a:r>
              <a:rPr lang="ru-RU" sz="2800" dirty="0">
                <a:latin typeface="Verdana"/>
                <a:ea typeface="Verdana"/>
                <a:cs typeface="Verdana"/>
              </a:rPr>
              <a:t> в калорийности </a:t>
            </a:r>
            <a:r>
              <a:rPr lang="ru-RU" sz="2800" dirty="0" smtClean="0">
                <a:latin typeface="Verdana"/>
                <a:ea typeface="Verdana"/>
                <a:cs typeface="Verdana"/>
              </a:rPr>
              <a:t>рациона.</a:t>
            </a:r>
            <a:endParaRPr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0819721" name="Content Placeholder 2"/>
          <p:cNvSpPr>
            <a:spLocks noGrp="1"/>
          </p:cNvSpPr>
          <p:nvPr>
            <p:ph idx="1"/>
          </p:nvPr>
        </p:nvSpPr>
        <p:spPr bwMode="auto">
          <a:xfrm>
            <a:off x="983432" y="1340768"/>
            <a:ext cx="10327339" cy="432047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Энергетическая ценность рассчитывается в полуфабрикате, в готовом блюде по формуле:</a:t>
            </a:r>
          </a:p>
          <a:p>
            <a:pPr marL="0" indent="0" algn="ctr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А=(Б+У)?4+Ж?9 (1)</a:t>
            </a:r>
          </a:p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где Б - белки в г на 100 г продукции;</a:t>
            </a:r>
          </a:p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У - углеводы в г на 100 г продукции;</a:t>
            </a:r>
          </a:p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Ж - жиры в г на 100 г продукции;</a:t>
            </a:r>
          </a:p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4 - калорический коэффициент для белков и углеводов;</a:t>
            </a:r>
          </a:p>
          <a:p>
            <a:pPr marL="0" indent="0">
              <a:buNone/>
              <a:defRPr/>
            </a:pPr>
            <a:r>
              <a:rPr sz="2800" b="0" i="0" u="none" smtClean="0">
                <a:solidFill>
                  <a:srgbClr val="646464"/>
                </a:solidFill>
                <a:latin typeface="Liberation Sans"/>
                <a:ea typeface="Liberation Sans"/>
                <a:cs typeface="Liberation Sans"/>
              </a:rPr>
              <a:t>9 - калорический коэффициент для жиров.</a:t>
            </a:r>
            <a:endParaRPr sz="2800" b="0" i="0" u="none" dirty="0">
              <a:solidFill>
                <a:srgbClr val="646464"/>
              </a:solidFill>
              <a:latin typeface="Liberation Sans"/>
              <a:ea typeface="Liberation Sans"/>
              <a:cs typeface="Liberatio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8" y="1268760"/>
            <a:ext cx="7830610" cy="162899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8" y="3717032"/>
            <a:ext cx="7830610" cy="163496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Прямоугольник 1"/>
          <p:cNvSpPr/>
          <p:nvPr/>
        </p:nvSpPr>
        <p:spPr>
          <a:xfrm>
            <a:off x="2063552" y="335902"/>
            <a:ext cx="7168950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>
                <a:solidFill>
                  <a:srgbClr val="00000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Примеры нарушения по составлению ТТК</a:t>
            </a:r>
            <a:endParaRPr lang="ru-RU" sz="2800" dirty="0">
              <a:solidFill>
                <a:srgbClr val="2B427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01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908720"/>
            <a:ext cx="7488832" cy="16735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12" y="2924944"/>
            <a:ext cx="7272808" cy="166084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4776579"/>
            <a:ext cx="7632848" cy="180065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Прямоугольник 1"/>
          <p:cNvSpPr/>
          <p:nvPr/>
        </p:nvSpPr>
        <p:spPr>
          <a:xfrm>
            <a:off x="1127448" y="230419"/>
            <a:ext cx="9649072" cy="48750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Нарушения по вложению ингредиентов и массе выхода порций</a:t>
            </a:r>
            <a:r>
              <a:rPr lang="ru-RU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36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7317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301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Lines">
  <a:themeElements>
    <a:clrScheme name="Lines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>
            <a:tint val="96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>
          <a:blip xmlns:r="http://schemas.openxmlformats.org/officeDocument/2006/relationships"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 bwMode="auto"/>
      <a:bodyPr/>
      <a:lstStyle/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190</Words>
  <Application>Microsoft Office PowerPoint</Application>
  <DocSecurity>0</DocSecurity>
  <PresentationFormat>Широкоэкранный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Liberation Sans</vt:lpstr>
      <vt:lpstr>Times New Roman</vt:lpstr>
      <vt:lpstr>Verdana</vt:lpstr>
      <vt:lpstr>Wingdings</vt:lpstr>
      <vt:lpstr>Lines</vt:lpstr>
      <vt:lpstr>Обучающая (просветительская) программа по вопросам здорового питания для детей дошкольного и школьного возраста в рамках национального проекта «Демография»»:  «Предъявляемые требования к ТТК» </vt:lpstr>
      <vt:lpstr>ФОРМУЛА СБАЛАНСИРОВАННОГО ПИТАНИЯ 1:1:4 – ЧТО ОНА ОЗНАЧАЕТ?</vt:lpstr>
      <vt:lpstr>Оптимальное соотношение долей макронутриентов в калорийности рациона.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ФОРМУЛА СБАЛАНСИРОВАННОГО ПИТАНИЯ 1:1:4 – ЧТО ОНА ОЗНАЧАЕТ?</dc:title>
  <dc:subject/>
  <dc:creator/>
  <cp:keywords/>
  <dc:description/>
  <cp:lastModifiedBy>Котельникова Анна Андреевна</cp:lastModifiedBy>
  <cp:revision>12</cp:revision>
  <dcterms:created xsi:type="dcterms:W3CDTF">2012-12-03T06:56:55Z</dcterms:created>
  <dcterms:modified xsi:type="dcterms:W3CDTF">2022-04-13T11:35:29Z</dcterms:modified>
  <cp:category/>
  <dc:identifier/>
  <cp:contentStatus/>
  <dc:language/>
  <cp:version/>
</cp:coreProperties>
</file>