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4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114300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детский сад № 45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Ивделя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785926"/>
            <a:ext cx="6172200" cy="4588996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игра- викторина</a:t>
            </a:r>
          </a:p>
          <a:p>
            <a:pPr algn="ctr"/>
            <a:r>
              <a:rPr lang="ru-RU" sz="3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ПРАВИЛА ДОРОЖНОГО </a:t>
            </a:r>
            <a:r>
              <a:rPr lang="ru-RU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Автор: старший воспитатель </a:t>
            </a:r>
            <a:r>
              <a:rPr lang="ru-RU" dirty="0" err="1" smtClean="0"/>
              <a:t>Кисарева</a:t>
            </a:r>
            <a:r>
              <a:rPr lang="ru-RU" dirty="0" smtClean="0"/>
              <a:t> Оксана Сергеевна</a:t>
            </a:r>
            <a:endParaRPr lang="ru-RU" dirty="0"/>
          </a:p>
        </p:txBody>
      </p:sp>
      <p:pic>
        <p:nvPicPr>
          <p:cNvPr id="1026" name="Picture 2" descr="C:\Users\DSAD45\Desktop\603488116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928670"/>
            <a:ext cx="1714512" cy="2115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Запомни!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Правила поведения в общественном транспорте!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67600" cy="47863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балуйся на остановке в ожидании транспорта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Сначала выпусти пассажиров из транспорта, потом заходи сам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Купи билет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Уступай место старшим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мусори в транспорте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высовывайся в окна транспорта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салон автобуса следует заходить спокойно, никого не</a:t>
            </a:r>
          </a:p>
          <a:p>
            <a:pPr>
              <a:buNone/>
            </a:pP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расталкивая. Возле дверей лучше не стоять. Там тебя будут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постоянно задевать те, кто выходит, а открывающаяся дверь может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и прищемить. ЗАПОМНИ! Во время движения нужно сидеть, а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если нет мест, то необходимо обязательно держаться за поручни.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SAD45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357430"/>
            <a:ext cx="2061909" cy="164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теперь давайте вспомним важные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Красный, желтый и зеленый –</a:t>
            </a:r>
          </a:p>
          <a:p>
            <a:pPr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голос светофорный.</a:t>
            </a:r>
          </a:p>
          <a:p>
            <a:pPr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 он: «Стой! Кати!»</a:t>
            </a:r>
          </a:p>
          <a:p>
            <a:pPr>
              <a:buNone/>
            </a:pPr>
            <a:r>
              <a:rPr lang="ru-RU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желтый – «Погоди!»</a:t>
            </a: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Велосипедная дорожка</a:t>
            </a:r>
          </a:p>
          <a:p>
            <a:pPr>
              <a:buNone/>
            </a:pPr>
            <a:r>
              <a:rPr lang="ru-RU" sz="4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Обгоняй Максим Сережку.</a:t>
            </a:r>
          </a:p>
          <a:p>
            <a:pPr>
              <a:buNone/>
            </a:pPr>
            <a:r>
              <a:rPr lang="ru-RU" sz="4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Вам никто не помешает –</a:t>
            </a:r>
          </a:p>
          <a:p>
            <a:pPr>
              <a:buNone/>
            </a:pPr>
            <a:r>
              <a:rPr lang="ru-RU" sz="4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Этот знак все дети знают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главная дорога!</a:t>
            </a:r>
          </a:p>
          <a:p>
            <a:pPr>
              <a:buNone/>
            </a:pPr>
            <a:r>
              <a:rPr lang="ru-RU" sz="4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едешь ты по ней,</a:t>
            </a:r>
          </a:p>
          <a:p>
            <a:pPr>
              <a:buNone/>
            </a:pPr>
            <a:r>
              <a:rPr lang="ru-RU" sz="4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Всех становишься главней,</a:t>
            </a:r>
          </a:p>
          <a:p>
            <a:pPr>
              <a:buNone/>
            </a:pPr>
            <a:r>
              <a:rPr lang="ru-RU" sz="4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тебе, как будто Богу,</a:t>
            </a:r>
          </a:p>
          <a:p>
            <a:pPr>
              <a:buNone/>
            </a:pPr>
            <a:r>
              <a:rPr lang="ru-RU" sz="4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Уступают все дорогу!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 descr="C:\Users\DSAD45\Desktop\Svetofornoe-reguliro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714356"/>
            <a:ext cx="1587511" cy="1428760"/>
          </a:xfrm>
          <a:prstGeom prst="rect">
            <a:avLst/>
          </a:prstGeom>
          <a:noFill/>
        </p:spPr>
      </p:pic>
      <p:pic>
        <p:nvPicPr>
          <p:cNvPr id="2055" name="Picture 7" descr="C:\Users\DSAD45\Desktop\Glavnaya-doro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929066"/>
            <a:ext cx="1587520" cy="1587520"/>
          </a:xfrm>
          <a:prstGeom prst="rect">
            <a:avLst/>
          </a:prstGeom>
          <a:noFill/>
        </p:spPr>
      </p:pic>
      <p:pic>
        <p:nvPicPr>
          <p:cNvPr id="2056" name="Picture 8" descr="C:\Users\DSAD45\Desktop\image_5f4f91689d4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357297"/>
            <a:ext cx="2786082" cy="3792167"/>
          </a:xfrm>
          <a:prstGeom prst="rect">
            <a:avLst/>
          </a:prstGeom>
          <a:noFill/>
        </p:spPr>
      </p:pic>
      <p:pic>
        <p:nvPicPr>
          <p:cNvPr id="2057" name="Picture 9" descr="C:\Users\DSAD45\Desktop\Velosipednaya-dorozh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428868"/>
            <a:ext cx="12700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теперь давайте вспомним важные знаки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Всем знакомые полоски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Знают дети, знает взрослый.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 ту сторону ведет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Пешеходный переход.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Если нужно вам лечиться,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Знак подскажет, где больница.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Сто серьезных докторов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Там вам скажут: «Будь здоров!»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Говорит знак этот строго: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«Очень скользкая дорога.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Ты с дорогой не шути,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Руль напрасно не крути!»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DSAD45\Desktop\Peshehodnyj-pere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1357298"/>
            <a:ext cx="1270000" cy="1270000"/>
          </a:xfrm>
          <a:prstGeom prst="rect">
            <a:avLst/>
          </a:prstGeom>
          <a:noFill/>
        </p:spPr>
      </p:pic>
      <p:pic>
        <p:nvPicPr>
          <p:cNvPr id="1028" name="Picture 4" descr="C:\Users\DSAD45\Desktop\Bol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5178" y="2714620"/>
            <a:ext cx="1266400" cy="1643074"/>
          </a:xfrm>
          <a:prstGeom prst="rect">
            <a:avLst/>
          </a:prstGeom>
          <a:noFill/>
        </p:spPr>
      </p:pic>
      <p:pic>
        <p:nvPicPr>
          <p:cNvPr id="1029" name="Picture 5" descr="C:\Users\DSAD45\Desktop\Skolzkaya-doro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429132"/>
            <a:ext cx="1270000" cy="1143000"/>
          </a:xfrm>
          <a:prstGeom prst="rect">
            <a:avLst/>
          </a:prstGeom>
          <a:noFill/>
        </p:spPr>
      </p:pic>
      <p:pic>
        <p:nvPicPr>
          <p:cNvPr id="1030" name="Picture 6" descr="C:\Users\DSAD45\Desktop\image_5f4f91689d4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43050"/>
            <a:ext cx="239559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теперь давайте вспомним важные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Неровная дорога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Подбросила немного.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Хорошо, что знак стоит –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Тут шофер притормозит.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Представляете, что будет,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притормозить забудет.</a:t>
            </a:r>
          </a:p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Это очень важный знак,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Он висит не просто так.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Будь внимательней, шофер!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Рядом садик, школьный двор.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видишь этот знак,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Знай, что он не просто так.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не было проблем,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Уступи дорогу всем!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DSAD45\Desktop\Nerovnaya-doro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285860"/>
            <a:ext cx="1270000" cy="1143000"/>
          </a:xfrm>
          <a:prstGeom prst="rect">
            <a:avLst/>
          </a:prstGeom>
          <a:noFill/>
        </p:spPr>
      </p:pic>
      <p:pic>
        <p:nvPicPr>
          <p:cNvPr id="3075" name="Picture 3" descr="C:\Users\DSAD45\Desktop\De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643182"/>
            <a:ext cx="1270000" cy="1143000"/>
          </a:xfrm>
          <a:prstGeom prst="rect">
            <a:avLst/>
          </a:prstGeom>
          <a:noFill/>
        </p:spPr>
      </p:pic>
      <p:pic>
        <p:nvPicPr>
          <p:cNvPr id="3076" name="Picture 4" descr="C:\Users\DSAD45\Desktop\Ustupite-dorog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214818"/>
            <a:ext cx="1270000" cy="1143000"/>
          </a:xfrm>
          <a:prstGeom prst="rect">
            <a:avLst/>
          </a:prstGeom>
          <a:noFill/>
        </p:spPr>
      </p:pic>
      <p:pic>
        <p:nvPicPr>
          <p:cNvPr id="7" name="Picture 6" descr="C:\Users\DSAD45\Desktop\image_5f4f91689d4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714488"/>
            <a:ext cx="239559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теперь давайте вспомним важные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Знак водителей стращает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Въезд машинам запрещает!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Не пытайтесь с горяча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Ехать мимо кирпича!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 этом место пешеход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Терпеливо транспорт ждет.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Он пешком устал шагать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Хочет пассажиром стать!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Знак «Дорожные работы»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Чинит здесь дорогу кто-то,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Скорость сбавить нужно будет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Там ведь на дороге люди!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DSAD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000108"/>
            <a:ext cx="1612903" cy="1612903"/>
          </a:xfrm>
          <a:prstGeom prst="rect">
            <a:avLst/>
          </a:prstGeom>
          <a:noFill/>
        </p:spPr>
      </p:pic>
      <p:pic>
        <p:nvPicPr>
          <p:cNvPr id="1027" name="Picture 3" descr="C:\Users\DSAD45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675978" cy="1957572"/>
          </a:xfrm>
          <a:prstGeom prst="rect">
            <a:avLst/>
          </a:prstGeom>
          <a:noFill/>
        </p:spPr>
      </p:pic>
      <p:pic>
        <p:nvPicPr>
          <p:cNvPr id="1028" name="Picture 4" descr="C:\Users\DSAD45\Desktop\1.25-dorozhnye-rabo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643446"/>
            <a:ext cx="1714512" cy="1714512"/>
          </a:xfrm>
          <a:prstGeom prst="rect">
            <a:avLst/>
          </a:prstGeom>
          <a:noFill/>
        </p:spPr>
      </p:pic>
      <p:pic>
        <p:nvPicPr>
          <p:cNvPr id="7" name="Picture 6" descr="C:\Users\DSAD45\Desktop\image_5f4f91689d4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85926"/>
            <a:ext cx="239559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теперь давайте вспомним важные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Нарисован паровоз,</a:t>
            </a:r>
            <a:b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Слышим стук из-под колес,</a:t>
            </a:r>
            <a:b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Видим, едет тепловоз,</a:t>
            </a:r>
            <a:b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 же стук из-под колес.</a:t>
            </a:r>
            <a:b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Разницы тут никакой</a:t>
            </a:r>
            <a:b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равно водитель, стой!</a:t>
            </a:r>
          </a:p>
          <a:p>
            <a: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Этот знак тревогу бьет –</a:t>
            </a:r>
            <a:b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Вот опасный поворот!</a:t>
            </a:r>
            <a:b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Ехать здесь, конечно, можно,</a:t>
            </a:r>
            <a:b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Только очень осторожно –</a:t>
            </a:r>
            <a:b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Никого не обгонять,</a:t>
            </a:r>
            <a:b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Пассажиров не менять</a:t>
            </a:r>
          </a:p>
          <a:p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Ты, шофер, не торопись,</a:t>
            </a:r>
            <a:b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Видишь знак, остановись!</a:t>
            </a:r>
            <a:b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Прежде чем продолжить путь,</a:t>
            </a:r>
            <a:b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Осмотреться не забудь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DSAD45\Desktop\ZHeleznodorozhnyj-pereezd-bez-shlagba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214422"/>
            <a:ext cx="1270000" cy="1143000"/>
          </a:xfrm>
          <a:prstGeom prst="rect">
            <a:avLst/>
          </a:prstGeom>
          <a:noFill/>
        </p:spPr>
      </p:pic>
      <p:pic>
        <p:nvPicPr>
          <p:cNvPr id="5123" name="Picture 3" descr="C:\Users\DSAD45\Desktop\Opasnyj-povor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43182"/>
            <a:ext cx="1270000" cy="1143000"/>
          </a:xfrm>
          <a:prstGeom prst="rect">
            <a:avLst/>
          </a:prstGeom>
          <a:noFill/>
        </p:spPr>
      </p:pic>
      <p:pic>
        <p:nvPicPr>
          <p:cNvPr id="5124" name="Picture 4" descr="C:\Users\DSAD45\Desktop\Opasnyj-povoro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571744"/>
            <a:ext cx="1270000" cy="1143000"/>
          </a:xfrm>
          <a:prstGeom prst="rect">
            <a:avLst/>
          </a:prstGeom>
          <a:noFill/>
        </p:spPr>
      </p:pic>
      <p:pic>
        <p:nvPicPr>
          <p:cNvPr id="5125" name="Picture 5" descr="C:\Users\DSAD45\Desktop\Dvizhenie-bez-ostanovki-zapreshhe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572008"/>
            <a:ext cx="1270000" cy="1143000"/>
          </a:xfrm>
          <a:prstGeom prst="rect">
            <a:avLst/>
          </a:prstGeom>
          <a:noFill/>
        </p:spPr>
      </p:pic>
      <p:pic>
        <p:nvPicPr>
          <p:cNvPr id="8" name="Picture 6" descr="C:\Users\DSAD45\Desktop\image_5f4f91689d4b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714488"/>
            <a:ext cx="24288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Стань заметней на дороге! Это важно знать!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Светоотражающие элементы повышают видимость пешеходов на неосвещенной дороге и значительно снижают риск возникновения дорожно-транспортных происшествий с их участием.</a:t>
            </a:r>
          </a:p>
          <a:p>
            <a:pPr fontAlgn="base">
              <a:buNone/>
            </a:pPr>
            <a:r>
              <a:rPr lang="ru-RU" i="1" dirty="0" smtClean="0"/>
              <a:t>Виды светоотражающих элементов</a:t>
            </a:r>
            <a:endParaRPr lang="ru-RU" dirty="0" smtClean="0"/>
          </a:p>
          <a:p>
            <a:pPr fontAlgn="base"/>
            <a:r>
              <a:rPr lang="ru-RU" dirty="0" smtClean="0"/>
              <a:t>- </a:t>
            </a:r>
            <a:r>
              <a:rPr lang="ru-RU" dirty="0" err="1" smtClean="0"/>
              <a:t>стикеры</a:t>
            </a:r>
            <a:r>
              <a:rPr lang="ru-RU" dirty="0" smtClean="0"/>
              <a:t> (могут крепиться к одежде на липучке);</a:t>
            </a:r>
          </a:p>
          <a:p>
            <a:pPr fontAlgn="base"/>
            <a:r>
              <a:rPr lang="ru-RU" dirty="0" smtClean="0"/>
              <a:t>- </a:t>
            </a:r>
            <a:r>
              <a:rPr lang="ru-RU" dirty="0" err="1" smtClean="0"/>
              <a:t>термополоски</a:t>
            </a:r>
            <a:r>
              <a:rPr lang="ru-RU" dirty="0" smtClean="0"/>
              <a:t> (крепятся на ткани с помощью прогрева утюгом);</a:t>
            </a:r>
          </a:p>
          <a:p>
            <a:pPr fontAlgn="base"/>
            <a:r>
              <a:rPr lang="ru-RU" dirty="0" smtClean="0"/>
              <a:t>- жесткие браслеты (скручиваясь, крепятся на руку,   ногу или сумку);</a:t>
            </a:r>
          </a:p>
          <a:p>
            <a:pPr fontAlgn="base"/>
            <a:r>
              <a:rPr lang="ru-RU" dirty="0" smtClean="0"/>
              <a:t>- кулоны;</a:t>
            </a:r>
          </a:p>
          <a:p>
            <a:pPr fontAlgn="base"/>
            <a:r>
              <a:rPr lang="ru-RU" dirty="0" smtClean="0"/>
              <a:t>- брелоки;</a:t>
            </a:r>
          </a:p>
          <a:p>
            <a:pPr fontAlgn="base"/>
            <a:r>
              <a:rPr lang="ru-RU" dirty="0" smtClean="0"/>
              <a:t>- значки;</a:t>
            </a:r>
          </a:p>
          <a:p>
            <a:pPr fontAlgn="base"/>
            <a:r>
              <a:rPr lang="ru-RU" dirty="0" smtClean="0"/>
              <a:t>- шнурки.</a:t>
            </a:r>
          </a:p>
          <a:p>
            <a:endParaRPr lang="ru-RU" dirty="0"/>
          </a:p>
        </p:txBody>
      </p:sp>
      <p:pic>
        <p:nvPicPr>
          <p:cNvPr id="2050" name="Picture 2" descr="C:\Users\DSAD45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994" y="4357694"/>
            <a:ext cx="3274519" cy="216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Стань заметней на дороге!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Это важно знать!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Водитель замечает ребенка со </a:t>
            </a:r>
            <a:r>
              <a:rPr lang="ru-RU" dirty="0" err="1" smtClean="0"/>
              <a:t>световозвращателем</a:t>
            </a:r>
            <a:r>
              <a:rPr lang="ru-RU" dirty="0" smtClean="0"/>
              <a:t> на одежде или рюкзачке со значительно большего расстояния, чем пешехода без него. А значит, выше шансы, что трагедии не случится. </a:t>
            </a:r>
          </a:p>
          <a:p>
            <a:r>
              <a:rPr lang="ru-RU" dirty="0" smtClean="0"/>
              <a:t>Доказано: применение </a:t>
            </a:r>
            <a:r>
              <a:rPr lang="ru-RU" dirty="0" err="1" smtClean="0"/>
              <a:t>световозвращателей</a:t>
            </a:r>
            <a:r>
              <a:rPr lang="ru-RU" dirty="0" smtClean="0"/>
              <a:t> снижает риск наезда автомобиля на пешехода в темное время суток на 85%, то есть более чем в 6,5 раз. Поэтому светоотражатели стали непременным атрибутом пешехода во многих странах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Светоотражающие элементы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одежду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SAD45\Desktop\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500594" cy="4714908"/>
          </a:xfrm>
          <a:prstGeom prst="rect">
            <a:avLst/>
          </a:prstGeom>
          <a:noFill/>
        </p:spPr>
      </p:pic>
      <p:pic>
        <p:nvPicPr>
          <p:cNvPr id="3075" name="Picture 3" descr="C:\Users\DSAD45\Desktop\Svetootrajayuschie_znach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333752" cy="1666876"/>
          </a:xfrm>
          <a:prstGeom prst="rect">
            <a:avLst/>
          </a:prstGeom>
          <a:noFill/>
        </p:spPr>
      </p:pic>
      <p:pic>
        <p:nvPicPr>
          <p:cNvPr id="3077" name="Picture 5" descr="C:\Users\DSAD45\Desktop\znacho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86124"/>
            <a:ext cx="369096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Так они светятся в темноте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099" name="Picture 3" descr="C:\Users\DSAD45\Desktop\10214554659915958a32636f0813_5abb52281ce8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715304" cy="2857500"/>
          </a:xfrm>
          <a:prstGeom prst="rect">
            <a:avLst/>
          </a:prstGeom>
          <a:noFill/>
        </p:spPr>
      </p:pic>
      <p:pic>
        <p:nvPicPr>
          <p:cNvPr id="4100" name="Picture 4" descr="C:\Users\DSAD45\Desktop\DSC03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478398" cy="2000264"/>
          </a:xfrm>
          <a:prstGeom prst="rect">
            <a:avLst/>
          </a:prstGeom>
          <a:noFill/>
        </p:spPr>
      </p:pic>
      <p:pic>
        <p:nvPicPr>
          <p:cNvPr id="4101" name="Picture 5" descr="C:\Users\DSAD45\Desktop\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29132"/>
            <a:ext cx="2286016" cy="2000264"/>
          </a:xfrm>
          <a:prstGeom prst="rect">
            <a:avLst/>
          </a:prstGeom>
          <a:noFill/>
        </p:spPr>
      </p:pic>
      <p:pic>
        <p:nvPicPr>
          <p:cNvPr id="4102" name="Picture 6" descr="C:\Users\DSAD45\Desktop\25_bud-zamet-na-doro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429132"/>
            <a:ext cx="271463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игры: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Обобщить знания детей старшего     дошкольного возраста по правилам дорожного движения.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Задачи: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Образовательные: </a:t>
            </a:r>
            <a:r>
              <a:rPr lang="ru-RU" dirty="0" smtClean="0">
                <a:solidFill>
                  <a:srgbClr val="FFC000"/>
                </a:solidFill>
              </a:rPr>
              <a:t>закрепить знания детей о правилах дорожного движения; закрепить знания детей о дорожных знаках; научить детей правильному поведению на улице.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Воспитательные:</a:t>
            </a:r>
            <a:r>
              <a:rPr lang="ru-RU" dirty="0" smtClean="0">
                <a:solidFill>
                  <a:srgbClr val="00B050"/>
                </a:solidFill>
              </a:rPr>
              <a:t> воспитывать уважительное отношение ко всем участникам дорожного движения.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Развивающие: </a:t>
            </a:r>
            <a:r>
              <a:rPr lang="ru-RU" dirty="0" smtClean="0">
                <a:solidFill>
                  <a:srgbClr val="00B050"/>
                </a:solidFill>
              </a:rPr>
              <a:t>развивать у обучающихся умения предвидеть, анализировать ситуацию, принимать решения при различных ситуациях.</a:t>
            </a:r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SAD45\Desktop\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6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№1. Как расшифровывается ПДД? 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Пешеходное Дорого Движение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Б: 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Правила Дорожного Движения </a:t>
            </a:r>
            <a:endParaRPr lang="ru-RU" alt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None/>
            </a:pPr>
            <a:endParaRPr lang="ru-RU" altLang="ru-RU" sz="28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В: </a:t>
            </a:r>
            <a:r>
              <a:rPr lang="ru-RU" alt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Песня Дикого Динозавра</a:t>
            </a:r>
            <a:endParaRPr lang="ru-RU" alt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SAD45\Desktop\58165147318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986" y="3786190"/>
            <a:ext cx="480836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№1. Как расшифровывается ПДД?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dirty="0" smtClean="0">
                <a:solidFill>
                  <a:srgbClr val="CC0000"/>
                </a:solidFill>
                <a:latin typeface="Tahoma" pitchFamily="34" charset="0"/>
              </a:rPr>
              <a:t>Правильно!</a:t>
            </a:r>
          </a:p>
          <a:p>
            <a:pPr algn="ctr">
              <a:buNone/>
            </a:pPr>
            <a:endParaRPr lang="ru-RU" altLang="ru-RU" dirty="0" smtClean="0">
              <a:solidFill>
                <a:srgbClr val="CC0000"/>
              </a:solidFill>
              <a:latin typeface="Tahoma" pitchFamily="34" charset="0"/>
            </a:endParaRPr>
          </a:p>
          <a:p>
            <a:pPr algn="ctr"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Б: Правила Дорожного Движения </a:t>
            </a:r>
          </a:p>
          <a:p>
            <a:pPr algn="ctr"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DSAD45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16246"/>
            <a:ext cx="5255672" cy="3941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 Отгадай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Стоп, машина,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Стоп, мотор!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Тормози скорей, шофёр!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глаз-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Глядит в упор-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строгий …..светофор!)</a:t>
            </a:r>
          </a:p>
          <a:p>
            <a:pPr>
              <a:buNone/>
            </a:pP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Кто пешком всегда идет?</a:t>
            </a:r>
          </a:p>
          <a:p>
            <a:pPr>
              <a:buNone/>
            </a:pP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Догадались? …!</a:t>
            </a:r>
          </a:p>
          <a:p>
            <a:pPr>
              <a:buNone/>
            </a:pP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(Пешеход)</a:t>
            </a: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Умело он ведёт машину</a:t>
            </a: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Ведь за рулём не первый год!</a:t>
            </a: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Слегка шуршат тугие шины,</a:t>
            </a: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нас по городу везёт….</a:t>
            </a: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(Водитель)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DSAD45\Desktop\kisspng-traffic-light-car-clip-art-vector-traffic-lights-5a81b86f073dc2.0660980315184507990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3929090" cy="445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№3 блиц - опрос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Где ездят машины? (По дороге)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Где должны ходить люди(пешеходы)? ( по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тратуару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3. Где разрешается переходить дорогу, улицу? ( по пешеходному переходу, по светофору)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Как определить, где находиться пешеходные переход? ( на дороге изображены полоски, «зебра» , висит знак пешеходный переход)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5. Как нужно переходить дорогу? (спокойно,   держа взрослого за руку).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SAD45\Desktop\hello_html_m556286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256"/>
            <a:ext cx="4699205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 « Разрешается или запрещается»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4676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Я буду читать вам предложение , а вы должны его продолжить словами: разрешается или запрещается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smtClean="0">
                <a:solidFill>
                  <a:srgbClr val="FFC000"/>
                </a:solidFill>
              </a:rPr>
              <a:t>Идти толпой по тротуару…(запрещается)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Перебегать улицу на красный свет… (запрещается)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Уступать место в общественном транспорте старшим…(разрешается)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переходить улицу на зеленый сигнал светофора ….…(разрешается)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-Обходить стоящий транспорт спереди… (запрещается)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- Играть возле проезжей части… (запрещается)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- Уважать правила движения……(разрешается)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-Молодцы ребята!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DSAD45\Desktop\6k8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357298"/>
            <a:ext cx="139541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457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625966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 «Кто из ребят лучше знает </a:t>
            </a:r>
          </a:p>
          <a:p>
            <a:pPr algn="ctr">
              <a:buNone/>
            </a:pPr>
            <a:r>
              <a:rPr lang="ru-RU" b="1" dirty="0" smtClean="0"/>
              <a:t>правила дорожного движения»</a:t>
            </a:r>
            <a:endParaRPr lang="ru-RU" dirty="0" smtClean="0"/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Как называют людей, идущих по улице?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(Пешеходы)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 Как называется  дорога для пешеходов? 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(тротуар)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 Какая часть дороги предназначена для машин? 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(проезжая часть).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 Как определить, где находится пешеходный переход?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(На дороге – полоски – «зебра» и знак «Пешеходный переход»)</a:t>
            </a:r>
            <a:endParaRPr lang="ru-RU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5. Как нужно переходить улицу?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(Спокойным, твердым шагом, держа взрослого за руку; нельзя бежать, ехать на самокате…)</a:t>
            </a:r>
            <a:endParaRPr lang="ru-RU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Какие пешеходные переходы вы знаете?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(Подземный, наземный, надземный)</a:t>
            </a:r>
            <a:endParaRPr lang="ru-RU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Что делать, если мяч выкатился на дорогу?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(Попросить взрослого достать его)</a:t>
            </a:r>
            <a:endParaRPr lang="ru-RU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SAD45\Desktop\ма-ьчик-в-красной-крышке-пиная-футбо-ьный-мяч-6010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86318"/>
            <a:ext cx="2357454" cy="227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8. Назовите правила поведения в транспорте.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200" i="1" dirty="0" smtClean="0">
                <a:solidFill>
                  <a:srgbClr val="FF0000"/>
                </a:solidFill>
              </a:rPr>
              <a:t>(Нельзя: трогать двери руками, отвлекать водителя, высовываться из окна, вставать на сиденье ногами, громко разговаривать; надо быть вежливым: уступать место девочкам и старшим)</a:t>
            </a:r>
            <a:endParaRPr lang="ru-RU" sz="2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    9. Что регулирует движение на улице?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FF0000"/>
                </a:solidFill>
              </a:rPr>
              <a:t>    (Светофор)</a:t>
            </a:r>
            <a:endParaRPr lang="ru-RU" sz="2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200" dirty="0" smtClean="0"/>
              <a:t>   </a:t>
            </a:r>
            <a:r>
              <a:rPr lang="ru-RU" sz="2200" dirty="0" smtClean="0">
                <a:solidFill>
                  <a:srgbClr val="FFC000"/>
                </a:solidFill>
              </a:rPr>
              <a:t>10. А если светофор сломался, кто регулирует движение на перекрёстке? </a:t>
            </a:r>
            <a:r>
              <a:rPr lang="ru-RU" sz="2200" i="1" dirty="0" smtClean="0">
                <a:solidFill>
                  <a:srgbClr val="FFC000"/>
                </a:solidFill>
              </a:rPr>
              <a:t>(Регулировщик)</a:t>
            </a:r>
            <a:endParaRPr lang="ru-RU" sz="22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C000"/>
                </a:solidFill>
              </a:rPr>
              <a:t>   11. Как называется палочка регулировщика? — (</a:t>
            </a:r>
            <a:r>
              <a:rPr lang="ru-RU" sz="2200" i="1" dirty="0" smtClean="0">
                <a:solidFill>
                  <a:srgbClr val="FFC000"/>
                </a:solidFill>
              </a:rPr>
              <a:t>Жезл)</a:t>
            </a:r>
            <a:endParaRPr lang="ru-RU" sz="22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C000"/>
                </a:solidFill>
              </a:rPr>
              <a:t>   12. Какие сигналы светофора вы знаете? </a:t>
            </a:r>
            <a:r>
              <a:rPr lang="ru-RU" sz="2200" i="1" dirty="0" smtClean="0">
                <a:solidFill>
                  <a:srgbClr val="FFC000"/>
                </a:solidFill>
              </a:rPr>
              <a:t>(Красный, желтый, зеленый)</a:t>
            </a:r>
            <a:endParaRPr lang="ru-RU" sz="22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   13.Что обозначают эти сигналы? </a:t>
            </a:r>
            <a:r>
              <a:rPr lang="ru-RU" sz="2200" i="1" dirty="0" smtClean="0">
                <a:solidFill>
                  <a:srgbClr val="00B050"/>
                </a:solidFill>
              </a:rPr>
              <a:t>( Стой, приготовься, иди)</a:t>
            </a:r>
            <a:endParaRPr lang="ru-RU" sz="2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   14.  Запрещающие, и предупреждающие изображения вдоль дорог</a:t>
            </a:r>
            <a:r>
              <a:rPr lang="ru-RU" sz="2200" i="1" dirty="0" smtClean="0">
                <a:solidFill>
                  <a:srgbClr val="00B050"/>
                </a:solidFill>
              </a:rPr>
              <a:t>.                                                                        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00B050"/>
                </a:solidFill>
              </a:rPr>
              <a:t>   (Дорожные знаки). </a:t>
            </a:r>
            <a:endParaRPr lang="ru-RU" sz="2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DSAD45\Desktop\6k8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929066"/>
            <a:ext cx="1181101" cy="1314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512</TotalTime>
  <Words>571</Words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Муниципальное казённое дошкольное образовательное учреждение  детский сад № 45 г. Ивделя</vt:lpstr>
      <vt:lpstr>Цель игры: Обобщить знания детей старшего     дошкольного возраста по правилам дорожного движения.</vt:lpstr>
      <vt:lpstr>№1. Как расшифровывается ПДД? </vt:lpstr>
      <vt:lpstr>№1. Как расшифровывается ПДД? </vt:lpstr>
      <vt:lpstr>№2 Отгадай загадку</vt:lpstr>
      <vt:lpstr>№3 блиц - опрос</vt:lpstr>
      <vt:lpstr>№4 Игра « Разрешается или запрещается»</vt:lpstr>
      <vt:lpstr>      </vt:lpstr>
      <vt:lpstr>    8. Назовите правила поведения в транспорте.</vt:lpstr>
      <vt:lpstr>Запомни! Правила поведения в общественном транспорте!</vt:lpstr>
      <vt:lpstr>А теперь давайте вспомним важные знаки </vt:lpstr>
      <vt:lpstr>А теперь давайте вспомним важные знаки</vt:lpstr>
      <vt:lpstr>А теперь давайте вспомним важные знаки</vt:lpstr>
      <vt:lpstr>А теперь давайте вспомним важные знаки</vt:lpstr>
      <vt:lpstr>А теперь давайте вспомним важные знаки</vt:lpstr>
      <vt:lpstr>Стань заметней на дороге! Это важно знать!</vt:lpstr>
      <vt:lpstr>Стань заметней на дороге!  Это важно знать!</vt:lpstr>
      <vt:lpstr>Светоотражающие элементы  на одежду :</vt:lpstr>
      <vt:lpstr>Так они светятся в темноте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 детский сад № 45 г. Ивделя</dc:title>
  <dc:creator>DSAD45</dc:creator>
  <cp:lastModifiedBy>DSAD45</cp:lastModifiedBy>
  <cp:revision>45</cp:revision>
  <dcterms:created xsi:type="dcterms:W3CDTF">2022-04-14T04:17:01Z</dcterms:created>
  <dcterms:modified xsi:type="dcterms:W3CDTF">2022-04-18T05:59:27Z</dcterms:modified>
</cp:coreProperties>
</file>