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3" r:id="rId4"/>
    <p:sldId id="274" r:id="rId5"/>
    <p:sldId id="275" r:id="rId6"/>
    <p:sldId id="270" r:id="rId7"/>
    <p:sldId id="259" r:id="rId8"/>
    <p:sldId id="260" r:id="rId9"/>
    <p:sldId id="261" r:id="rId10"/>
    <p:sldId id="263" r:id="rId11"/>
    <p:sldId id="278" r:id="rId12"/>
    <p:sldId id="280" r:id="rId13"/>
    <p:sldId id="279" r:id="rId14"/>
    <p:sldId id="271" r:id="rId15"/>
    <p:sldId id="264" r:id="rId16"/>
    <p:sldId id="268" r:id="rId17"/>
    <p:sldId id="265" r:id="rId18"/>
    <p:sldId id="266" r:id="rId19"/>
    <p:sldId id="272" r:id="rId20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5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163E6-6D1F-48FA-8076-9FB1E5970A21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194B9-9C3D-4B0A-82BD-8304F37D9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86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194B9-9C3D-4B0A-82BD-8304F37D9DF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172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auto">
          <a:xfrm flipH="1" flipV="1">
            <a:off x="5054215" y="7875"/>
            <a:ext cx="2243654" cy="6849349"/>
          </a:xfrm>
          <a:prstGeom prst="rect">
            <a:avLst/>
          </a:prstGeom>
          <a:solidFill>
            <a:srgbClr val="6E9A26">
              <a:alpha val="35000"/>
            </a:srgbClr>
          </a:solidFill>
          <a:ln>
            <a:noFill/>
          </a:ln>
        </p:spPr>
      </p:sp>
      <p:sp>
        <p:nvSpPr>
          <p:cNvPr id="17" name="Прямоугольник 16"/>
          <p:cNvSpPr/>
          <p:nvPr userDrawn="1"/>
        </p:nvSpPr>
        <p:spPr bwMode="auto">
          <a:xfrm flipH="1" flipV="1">
            <a:off x="6667265" y="12899"/>
            <a:ext cx="410085" cy="68450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</p:sp>
      <p:sp>
        <p:nvSpPr>
          <p:cNvPr id="19" name="Прямоугольник 18"/>
          <p:cNvSpPr/>
          <p:nvPr userDrawn="1"/>
        </p:nvSpPr>
        <p:spPr bwMode="auto">
          <a:xfrm flipH="1" flipV="1">
            <a:off x="4863529" y="7871"/>
            <a:ext cx="1052082" cy="6849349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</p:sp>
      <p:sp>
        <p:nvSpPr>
          <p:cNvPr id="20" name="Прямоугольник 19"/>
          <p:cNvSpPr/>
          <p:nvPr userDrawn="1"/>
        </p:nvSpPr>
        <p:spPr bwMode="auto">
          <a:xfrm flipH="1" flipV="1">
            <a:off x="7620393" y="-6675"/>
            <a:ext cx="386031" cy="6861650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</p:sp>
      <p:sp>
        <p:nvSpPr>
          <p:cNvPr id="22" name="Прямоугольник 21"/>
          <p:cNvSpPr/>
          <p:nvPr userDrawn="1"/>
        </p:nvSpPr>
        <p:spPr bwMode="auto">
          <a:xfrm flipH="1" flipV="1">
            <a:off x="5915613" y="7866"/>
            <a:ext cx="260426" cy="6849349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</p:sp>
      <p:sp>
        <p:nvSpPr>
          <p:cNvPr id="23" name="Прямоугольник 22"/>
          <p:cNvSpPr/>
          <p:nvPr userDrawn="1"/>
        </p:nvSpPr>
        <p:spPr bwMode="auto">
          <a:xfrm flipH="1" flipV="1">
            <a:off x="2639615" y="7871"/>
            <a:ext cx="1053141" cy="6849349"/>
          </a:xfrm>
          <a:prstGeom prst="rect">
            <a:avLst/>
          </a:prstGeom>
          <a:solidFill>
            <a:srgbClr val="6E9A26">
              <a:alpha val="41000"/>
            </a:srgbClr>
          </a:solidFill>
          <a:ln>
            <a:noFill/>
          </a:ln>
        </p:spPr>
      </p:sp>
      <p:sp>
        <p:nvSpPr>
          <p:cNvPr id="25" name="Прямоугольник 24"/>
          <p:cNvSpPr/>
          <p:nvPr userDrawn="1"/>
        </p:nvSpPr>
        <p:spPr bwMode="auto">
          <a:xfrm flipH="1" flipV="1">
            <a:off x="8392459" y="7875"/>
            <a:ext cx="1447954" cy="6849349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</p:sp>
      <p:sp>
        <p:nvSpPr>
          <p:cNvPr id="27" name="Прямоугольник 26"/>
          <p:cNvSpPr/>
          <p:nvPr userDrawn="1"/>
        </p:nvSpPr>
        <p:spPr bwMode="auto">
          <a:xfrm flipH="1" flipV="1">
            <a:off x="8440069" y="7875"/>
            <a:ext cx="390538" cy="6849349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</p:sp>
      <p:sp>
        <p:nvSpPr>
          <p:cNvPr id="28" name="Прямоугольник 27"/>
          <p:cNvSpPr/>
          <p:nvPr userDrawn="1"/>
        </p:nvSpPr>
        <p:spPr bwMode="auto">
          <a:xfrm flipH="1" flipV="1">
            <a:off x="4863530" y="7871"/>
            <a:ext cx="381367" cy="684934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</p:sp>
      <p:sp>
        <p:nvSpPr>
          <p:cNvPr id="29" name="Прямоугольник 28"/>
          <p:cNvSpPr/>
          <p:nvPr userDrawn="1"/>
        </p:nvSpPr>
        <p:spPr bwMode="auto">
          <a:xfrm flipH="1" flipV="1">
            <a:off x="7085130" y="7873"/>
            <a:ext cx="425481" cy="6849349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</p:sp>
      <p:sp>
        <p:nvSpPr>
          <p:cNvPr id="26" name="Прямоугольник 25"/>
          <p:cNvSpPr/>
          <p:nvPr userDrawn="1"/>
        </p:nvSpPr>
        <p:spPr bwMode="auto">
          <a:xfrm flipH="1" flipV="1">
            <a:off x="3236819" y="-6675"/>
            <a:ext cx="704949" cy="686165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</p:sp>
      <p:sp>
        <p:nvSpPr>
          <p:cNvPr id="21" name="Прямоугольник 20"/>
          <p:cNvSpPr/>
          <p:nvPr userDrawn="1"/>
        </p:nvSpPr>
        <p:spPr bwMode="auto">
          <a:xfrm flipH="1" flipV="1">
            <a:off x="4192885" y="7875"/>
            <a:ext cx="567910" cy="6849349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</p:sp>
      <p:sp>
        <p:nvSpPr>
          <p:cNvPr id="44" name="Прямоугольник 43"/>
          <p:cNvSpPr/>
          <p:nvPr userDrawn="1"/>
        </p:nvSpPr>
        <p:spPr bwMode="auto">
          <a:xfrm flipH="1" flipV="1">
            <a:off x="9363825" y="7873"/>
            <a:ext cx="307005" cy="6849349"/>
          </a:xfrm>
          <a:prstGeom prst="rect">
            <a:avLst/>
          </a:prstGeom>
          <a:solidFill>
            <a:schemeClr val="bg1">
              <a:alpha val="58999"/>
            </a:schemeClr>
          </a:solidFill>
          <a:ln>
            <a:noFill/>
          </a:ln>
        </p:spPr>
      </p:sp>
      <p:sp>
        <p:nvSpPr>
          <p:cNvPr id="46" name="Прямоугольник 45"/>
          <p:cNvSpPr/>
          <p:nvPr userDrawn="1"/>
        </p:nvSpPr>
        <p:spPr bwMode="auto">
          <a:xfrm flipH="1" flipV="1">
            <a:off x="2796586" y="7874"/>
            <a:ext cx="60958" cy="6849349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</p:sp>
      <p:sp>
        <p:nvSpPr>
          <p:cNvPr id="45" name="Прямоугольник 44"/>
          <p:cNvSpPr/>
          <p:nvPr userDrawn="1"/>
        </p:nvSpPr>
        <p:spPr bwMode="auto">
          <a:xfrm>
            <a:off x="2447594" y="1844823"/>
            <a:ext cx="7776864" cy="3672407"/>
          </a:xfrm>
          <a:prstGeom prst="rect">
            <a:avLst/>
          </a:prstGeom>
          <a:solidFill>
            <a:schemeClr val="bg1"/>
          </a:solidFill>
          <a:ln w="57150" cap="rnd" cmpd="sng">
            <a:noFill/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3166186" y="4077071"/>
            <a:ext cx="6197638" cy="1152127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 cap="none" spc="119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auto">
          <a:xfrm>
            <a:off x="3181594" y="2204863"/>
            <a:ext cx="6182230" cy="1584175"/>
          </a:xfrm>
        </p:spPr>
        <p:txBody>
          <a:bodyPr>
            <a:normAutofit/>
          </a:bodyPr>
          <a:lstStyle>
            <a:lvl1pPr algn="ctr">
              <a:defRPr sz="4000" cap="small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cxnSp>
        <p:nvCxnSpPr>
          <p:cNvPr id="49" name="Прямая соединительная линия 48"/>
          <p:cNvCxnSpPr>
            <a:cxnSpLocks/>
          </p:cNvCxnSpPr>
          <p:nvPr userDrawn="1"/>
        </p:nvCxnSpPr>
        <p:spPr bwMode="auto">
          <a:xfrm>
            <a:off x="3166186" y="3933055"/>
            <a:ext cx="2879640" cy="0"/>
          </a:xfrm>
          <a:prstGeom prst="line">
            <a:avLst/>
          </a:prstGeom>
          <a:ln w="9525" cap="flat" cmpd="sng" algn="ctr">
            <a:solidFill>
              <a:srgbClr val="6E9A26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 userDrawn="1"/>
        </p:nvSpPr>
        <p:spPr bwMode="auto">
          <a:xfrm>
            <a:off x="6172819" y="3896087"/>
            <a:ext cx="96010" cy="72009"/>
          </a:xfrm>
          <a:prstGeom prst="ellipse">
            <a:avLst/>
          </a:prstGeom>
          <a:solidFill>
            <a:srgbClr val="6E9A26"/>
          </a:solidFill>
          <a:ln>
            <a:noFill/>
          </a:ln>
          <a:effectLst/>
        </p:spPr>
      </p:sp>
      <p:cxnSp>
        <p:nvCxnSpPr>
          <p:cNvPr id="54" name="Прямая соединительная линия 53"/>
          <p:cNvCxnSpPr>
            <a:cxnSpLocks/>
          </p:cNvCxnSpPr>
          <p:nvPr userDrawn="1"/>
        </p:nvCxnSpPr>
        <p:spPr bwMode="auto">
          <a:xfrm>
            <a:off x="6384031" y="3932091"/>
            <a:ext cx="3005061" cy="1"/>
          </a:xfrm>
          <a:prstGeom prst="line">
            <a:avLst/>
          </a:prstGeom>
          <a:ln w="9525" cap="flat" cmpd="sng" algn="ctr">
            <a:solidFill>
              <a:srgbClr val="6E9A26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38"/>
            <a:ext cx="27432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38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1196751"/>
            <a:ext cx="10363199" cy="489654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719402" y="188640"/>
            <a:ext cx="10753194" cy="86409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599" y="1196753"/>
            <a:ext cx="5384799" cy="492941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9" y="1196753"/>
            <a:ext cx="5384799" cy="492941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1268759"/>
            <a:ext cx="5386917" cy="639762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09599" y="2060849"/>
            <a:ext cx="5386917" cy="4065314"/>
          </a:xfrm>
          <a:prstGeom prst="rect">
            <a:avLst/>
          </a:prstGeo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68" y="1268759"/>
            <a:ext cx="5389033" cy="639762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68" y="2060849"/>
            <a:ext cx="5389033" cy="4065314"/>
          </a:xfrm>
          <a:prstGeom prst="rect">
            <a:avLst/>
          </a:prstGeo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6732" y="1196753"/>
            <a:ext cx="6815666" cy="492941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01" y="1196751"/>
            <a:ext cx="4011084" cy="492941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 bwMode="auto">
          <a:xfrm>
            <a:off x="719402" y="188640"/>
            <a:ext cx="10753194" cy="86409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2389717" y="1196751"/>
            <a:ext cx="7315200" cy="34563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389717" y="4869159"/>
            <a:ext cx="7315200" cy="13030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 bwMode="auto">
          <a:xfrm>
            <a:off x="719402" y="188640"/>
            <a:ext cx="10753194" cy="86409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719402" y="188640"/>
            <a:ext cx="10753194" cy="8640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9402" y="1340767"/>
            <a:ext cx="10753194" cy="4968551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719402" y="6442061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>18.04.2022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7920202" y="6416499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4"/>
          </p:nvPr>
        </p:nvSpPr>
        <p:spPr bwMode="auto">
          <a:xfrm>
            <a:off x="5511799" y="6453335"/>
            <a:ext cx="1168399" cy="29209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lvl1pPr algn="ctr" defTabSz="914400">
        <a:spcBef>
          <a:spcPts val="399"/>
        </a:spcBef>
        <a:buNone/>
        <a:defRPr sz="3600" b="0" cap="none" spc="0">
          <a:solidFill>
            <a:schemeClr val="bg1"/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914400">
        <a:spcBef>
          <a:spcPts val="599"/>
        </a:spcBef>
        <a:spcAft>
          <a:spcPts val="0"/>
        </a:spcAft>
        <a:buClr>
          <a:schemeClr val="accent1"/>
        </a:buClr>
        <a:buFont typeface="Arial"/>
        <a:buChar char="•"/>
        <a:defRPr sz="2200" b="0" i="0" cap="none" spc="29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1pPr>
      <a:lvl2pPr marL="513651" indent="-342900" algn="l" defTabSz="914400">
        <a:spcBef>
          <a:spcPts val="599"/>
        </a:spcBef>
        <a:buClr>
          <a:schemeClr val="accent1"/>
        </a:buClr>
        <a:buFont typeface="Times New Roman"/>
        <a:buChar char="–"/>
        <a:defRPr sz="20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2pPr>
      <a:lvl3pPr marL="627951" indent="-285750" algn="l" defTabSz="914400">
        <a:spcBef>
          <a:spcPts val="599"/>
        </a:spcBef>
        <a:buClr>
          <a:schemeClr val="accent1"/>
        </a:buClr>
        <a:buFont typeface="Arial"/>
        <a:buChar char="•"/>
        <a:defRPr sz="18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3pPr>
      <a:lvl4pPr marL="800988" indent="-285750" algn="l" defTabSz="914400">
        <a:spcBef>
          <a:spcPts val="599"/>
        </a:spcBef>
        <a:buClr>
          <a:schemeClr val="accent1"/>
        </a:buClr>
        <a:buFont typeface="Times New Roman"/>
        <a:buChar char="–"/>
        <a:defRPr sz="16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4pPr>
      <a:lvl5pPr marL="972438" indent="-285750" algn="l" defTabSz="914400">
        <a:spcBef>
          <a:spcPts val="599"/>
        </a:spcBef>
        <a:buClr>
          <a:schemeClr val="accent1"/>
        </a:buClr>
        <a:buFont typeface="Times New Roman"/>
        <a:buChar char="»"/>
        <a:defRPr sz="16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5pPr>
      <a:lvl6pPr marL="1051560" indent="-173735" algn="l" defTabSz="914400">
        <a:spcBef>
          <a:spcPts val="0"/>
        </a:spcBef>
        <a:buClr>
          <a:schemeClr val="accent1"/>
        </a:buClr>
        <a:buFont typeface="Arial"/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5" algn="l" defTabSz="914400">
        <a:spcBef>
          <a:spcPts val="0"/>
        </a:spcBef>
        <a:buClr>
          <a:schemeClr val="accent1"/>
        </a:buClr>
        <a:buFont typeface="Arial"/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7pPr>
      <a:lvl8pPr marL="1417319" indent="-173735" algn="l" defTabSz="914400">
        <a:spcBef>
          <a:spcPts val="0"/>
        </a:spcBef>
        <a:buClr>
          <a:schemeClr val="accent1"/>
        </a:buClr>
        <a:buFont typeface="Arial"/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5" algn="l" defTabSz="914400">
        <a:spcBef>
          <a:spcPts val="0"/>
        </a:spcBef>
        <a:buClr>
          <a:schemeClr val="accent1"/>
        </a:buClr>
        <a:buFont typeface="Arial"/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03512" y="1196752"/>
            <a:ext cx="9217024" cy="26776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Обучающая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просветительская) программа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вопросам здорового питания для детей дошкольного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школьного возраста в</a:t>
            </a:r>
            <a:r>
              <a:rPr lang="ru-RU" sz="2800" dirty="0" smtClean="0"/>
              <a:t> </a:t>
            </a:r>
            <a:r>
              <a:rPr lang="ru-RU" sz="2800" dirty="0"/>
              <a:t>рамках национального проекта </a:t>
            </a:r>
            <a:r>
              <a:rPr lang="ru-RU" sz="2800" b="1" dirty="0"/>
              <a:t>«Демография</a:t>
            </a:r>
            <a:r>
              <a:rPr lang="ru-RU" sz="2800" b="1" dirty="0" smtClean="0"/>
              <a:t>»</a:t>
            </a:r>
            <a:r>
              <a:rPr lang="ru-RU" sz="2800" dirty="0" smtClean="0"/>
              <a:t>»</a:t>
            </a:r>
            <a:r>
              <a:rPr lang="ru-RU" sz="2800" b="1" dirty="0" smtClean="0"/>
              <a:t>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800" dirty="0"/>
              <a:t>«Предъявляемые требования к проведению витаминизации в ОУ»</a:t>
            </a:r>
            <a:endParaRPr lang="ru-RU" sz="2800" b="1" dirty="0" smtClean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888088" y="5445224"/>
            <a:ext cx="4968552" cy="115212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5600" b="1" dirty="0">
                <a:solidFill>
                  <a:schemeClr val="tx1"/>
                </a:solidFill>
              </a:rPr>
              <a:t>Подготовили специалисты Североуральского </a:t>
            </a:r>
            <a:r>
              <a:rPr lang="ru-RU" sz="5600" b="1" dirty="0" smtClean="0">
                <a:solidFill>
                  <a:schemeClr val="tx1"/>
                </a:solidFill>
              </a:rPr>
              <a:t>отдела Управления Роспотребнадзора </a:t>
            </a:r>
            <a:r>
              <a:rPr lang="ru-RU" sz="5600" b="1" dirty="0">
                <a:solidFill>
                  <a:schemeClr val="tx1"/>
                </a:solidFill>
              </a:rPr>
              <a:t>и </a:t>
            </a:r>
            <a:r>
              <a:rPr lang="ru-RU" sz="5600" b="1" dirty="0" smtClean="0">
                <a:solidFill>
                  <a:schemeClr val="tx1"/>
                </a:solidFill>
              </a:rPr>
              <a:t>ФФБУЗ «ЦГиЭ»</a:t>
            </a:r>
            <a:endParaRPr lang="ru-RU" sz="5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5600" b="1" dirty="0">
                <a:solidFill>
                  <a:schemeClr val="tx1"/>
                </a:solidFill>
              </a:rPr>
              <a:t> Отдела за условиями воспитания и обучения </a:t>
            </a:r>
            <a:endParaRPr lang="ru-RU" sz="5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5600" b="1" dirty="0" smtClean="0">
                <a:solidFill>
                  <a:schemeClr val="tx1"/>
                </a:solidFill>
              </a:rPr>
              <a:t>2022г.</a:t>
            </a:r>
            <a:r>
              <a:rPr lang="ru-RU" sz="4400" b="1" dirty="0">
                <a:solidFill>
                  <a:srgbClr val="FFFF00"/>
                </a:solidFill>
              </a:rPr>
              <a:t> </a:t>
            </a:r>
          </a:p>
          <a:p>
            <a:endParaRPr lang="ru-R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360" y="421212"/>
            <a:ext cx="4320480" cy="4993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25400" lvl="0" algn="just">
              <a:spcBef>
                <a:spcPts val="1200"/>
              </a:spcBef>
              <a:spcAft>
                <a:spcPts val="300"/>
              </a:spcAft>
            </a:pPr>
            <a:r>
              <a:rPr lang="ru-RU" spc="10" dirty="0">
                <a:solidFill>
                  <a:prstClr val="black"/>
                </a:solidFill>
              </a:rPr>
              <a:t>По новым СанПиН не надо проводить профилактику витаминной недостаточности с помощью С-витаминизации третьих блюд. Это объясняется тем, что в настоящее время актуален не столько дефицит витамина С, сколько </a:t>
            </a:r>
            <a:r>
              <a:rPr lang="ru-RU" spc="10" dirty="0" err="1">
                <a:solidFill>
                  <a:prstClr val="black"/>
                </a:solidFill>
              </a:rPr>
              <a:t>полигиповитаминоз</a:t>
            </a:r>
            <a:r>
              <a:rPr lang="ru-RU" spc="10" dirty="0">
                <a:solidFill>
                  <a:prstClr val="black"/>
                </a:solidFill>
              </a:rPr>
              <a:t>. </a:t>
            </a:r>
            <a:endParaRPr lang="ru-RU" spc="10" dirty="0" smtClean="0">
              <a:solidFill>
                <a:prstClr val="black"/>
              </a:solidFill>
            </a:endParaRPr>
          </a:p>
          <a:p>
            <a:pPr marL="12700" marR="25400" lvl="0" algn="just">
              <a:spcBef>
                <a:spcPts val="1200"/>
              </a:spcBef>
              <a:spcAft>
                <a:spcPts val="300"/>
              </a:spcAft>
            </a:pPr>
            <a:r>
              <a:rPr lang="ru-RU" b="1" u="sng" spc="10" dirty="0" err="1" smtClean="0">
                <a:solidFill>
                  <a:srgbClr val="FF0000"/>
                </a:solidFill>
              </a:rPr>
              <a:t>Полигиповитаминоз</a:t>
            </a:r>
            <a:r>
              <a:rPr lang="ru-RU" b="1" u="sng" spc="10" dirty="0" smtClean="0">
                <a:solidFill>
                  <a:srgbClr val="FF0000"/>
                </a:solidFill>
              </a:rPr>
              <a:t> </a:t>
            </a:r>
            <a:r>
              <a:rPr lang="ru-RU" spc="10" dirty="0">
                <a:solidFill>
                  <a:prstClr val="black"/>
                </a:solidFill>
              </a:rPr>
              <a:t>- это скрытый дефицит двух и более витаминов. При нем поступающее количество витаминов достаточно, чтобы не развилось заболевание с клиническими проявлениями, но недостаточно, чтобы обеспечить потребности организма в полной мере. Сейчас медики отмечают сочетанную недостаточность витаминов С, группы В и каротина. </a:t>
            </a:r>
            <a:endParaRPr lang="ru-RU" spc="10" dirty="0">
              <a:solidFill>
                <a:prstClr val="black"/>
              </a:solidFill>
              <a:ea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421211"/>
            <a:ext cx="6242304" cy="4993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0265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1424" y="1340768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производства обогащенных витаминами продуктов используются так называемые премиксы (смеси витаминов и минеральных веществ).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Обогащают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прежде всего, продукты массового потребления, доступные для всех групп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населения: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мука,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хлеб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хлебобулочные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изделия, зерновые продукты;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кондитерские изделия (вафли, печенье и т.д.);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молочную продукцию;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безалкогольные напитки, соки;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масложировую продукцию, пищевые концентраты и другие.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Используются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 витамины, признаки дефицита которых обнаружены в популяции. Продукт считается 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обогащенным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его усредненная 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суточная порция содержит от 15 до 50 % от нормы потребления.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9456" y="188640"/>
            <a:ext cx="8604956" cy="830997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в питании специально обогащенных витаминами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продуктов.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1124744"/>
            <a:ext cx="3888432" cy="461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00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3432" y="1983294"/>
            <a:ext cx="98650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4.1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 Требования к маркировке упакованной пищевой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продукции.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06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3606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 Маркировка упакованной пищевой продукции должна содержать следующие сведения:</a:t>
            </a:r>
          </a:p>
          <a:p>
            <a:pPr indent="3606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3606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 наименование пищевой продукции;</a:t>
            </a:r>
          </a:p>
          <a:p>
            <a:pPr indent="3606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3606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 состав пищевой продукции, за исключением случаев, предусмотренных пунктом 7 части 4.4 настоящей статьи и если иное не предусмотрено техническими регламентами Таможенного союза на отдельные виды пищевой продукции;</a:t>
            </a:r>
          </a:p>
          <a:p>
            <a:pPr indent="3606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3606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 количество пищевой продукции;</a:t>
            </a:r>
          </a:p>
          <a:p>
            <a:pPr indent="3606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3606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4) дату изготовления пищевой продукции;</a:t>
            </a:r>
          </a:p>
          <a:p>
            <a:pPr indent="3606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3606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5) срок годности пищевой продукции;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9556" y="206932"/>
            <a:ext cx="7464152" cy="882678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4290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 ТС 022/2011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«ПИЩЕВАЯ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ПРОДУКЦИЯ В ЧАСТИ ЕЕ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МАРКИРОВКИ».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95600" y="1224594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4. Требования к маркировке пищевой </a:t>
            </a:r>
            <a:r>
              <a:rPr lang="ru-RU" b="1" dirty="0" smtClean="0">
                <a:solidFill>
                  <a:srgbClr val="0000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продукции. </a:t>
            </a:r>
            <a:endParaRPr lang="ru-RU" dirty="0">
              <a:solidFill>
                <a:srgbClr val="2B427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42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1544" y="243873"/>
            <a:ext cx="7464152" cy="882678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4290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 ТС 022/2011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«ПИЩЕВАЯ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ПРОДУКЦИЯ В ЧАСТИ ЕЕ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МАРКИРОВКИ».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67608" y="14847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Статья 4. Требования к маркировке пищевой продукции </a:t>
            </a:r>
            <a:endParaRPr lang="ru-RU" dirty="0">
              <a:solidFill>
                <a:srgbClr val="2B427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3472" y="2276872"/>
            <a:ext cx="7824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4.9. Общие требования к указанию в маркировке пищевой ценности пищевой продукции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83432" y="3356992"/>
            <a:ext cx="97210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 Пищевая ценность пищевой продукции, указываемая в ее маркировке, включает следующие показатели:</a:t>
            </a:r>
          </a:p>
          <a:p>
            <a:pPr indent="3606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3606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 энергетическую ценность (калорийность);</a:t>
            </a:r>
          </a:p>
          <a:p>
            <a:pPr indent="3606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3606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 количество белков, жиров, углеводов;</a:t>
            </a:r>
          </a:p>
          <a:p>
            <a:pPr indent="3606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3606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 количество витаминов и минеральных веществ.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69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99656" y="548680"/>
            <a:ext cx="5616039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25400" lvl="0" algn="just">
              <a:spcBef>
                <a:spcPts val="1200"/>
              </a:spcBef>
              <a:spcAft>
                <a:spcPts val="300"/>
              </a:spcAft>
            </a:pPr>
            <a:r>
              <a:rPr lang="ru-RU" spc="10" dirty="0" smtClean="0">
                <a:solidFill>
                  <a:prstClr val="black"/>
                </a:solidFill>
              </a:rPr>
              <a:t>         Поэтому </a:t>
            </a:r>
            <a:r>
              <a:rPr lang="ru-RU" spc="10" dirty="0">
                <a:solidFill>
                  <a:prstClr val="black"/>
                </a:solidFill>
              </a:rPr>
              <a:t>наиболее предпочтительная форма - применение инстантных витаминизированных напитков, которые содержат разные витамины.</a:t>
            </a:r>
            <a:endParaRPr lang="ru-RU" spc="10" dirty="0">
              <a:solidFill>
                <a:prstClr val="black"/>
              </a:solidFill>
              <a:ea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99655" y="2060848"/>
            <a:ext cx="5616039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333333"/>
                </a:solidFill>
              </a:rPr>
              <a:t>        </a:t>
            </a:r>
            <a:r>
              <a:rPr lang="ru-RU" b="1" i="1" u="sng" dirty="0" smtClean="0">
                <a:solidFill>
                  <a:srgbClr val="333333"/>
                </a:solidFill>
              </a:rPr>
              <a:t>Инстантные</a:t>
            </a:r>
            <a:r>
              <a:rPr lang="ru-RU" b="1" i="1" u="sng" dirty="0">
                <a:solidFill>
                  <a:srgbClr val="333333"/>
                </a:solidFill>
              </a:rPr>
              <a:t> витаминные напитки </a:t>
            </a:r>
            <a:r>
              <a:rPr lang="ru-RU" b="1" i="1" u="sng" dirty="0" smtClean="0">
                <a:solidFill>
                  <a:srgbClr val="333333"/>
                </a:solidFill>
              </a:rPr>
              <a:t>- </a:t>
            </a:r>
            <a:r>
              <a:rPr lang="ru-RU" dirty="0" smtClean="0">
                <a:solidFill>
                  <a:srgbClr val="333333"/>
                </a:solidFill>
              </a:rPr>
              <a:t>это </a:t>
            </a:r>
            <a:r>
              <a:rPr lang="ru-RU" dirty="0" smtClean="0"/>
              <a:t>функциональный </a:t>
            </a:r>
            <a:r>
              <a:rPr lang="ru-RU" dirty="0"/>
              <a:t>пищевой продукт, представляющий собой сбалансированную питательную композицию для напитков, содержащую белковый, углеводный и жировой компоненты, витамины (A, B</a:t>
            </a:r>
            <a:r>
              <a:rPr lang="ru-RU" baseline="-25000" dirty="0"/>
              <a:t>1</a:t>
            </a:r>
            <a:r>
              <a:rPr lang="ru-RU" dirty="0"/>
              <a:t>, В</a:t>
            </a:r>
            <a:r>
              <a:rPr lang="ru-RU" baseline="-25000" dirty="0"/>
              <a:t>2</a:t>
            </a:r>
            <a:r>
              <a:rPr lang="ru-RU" dirty="0"/>
              <a:t>, В</a:t>
            </a:r>
            <a:r>
              <a:rPr lang="ru-RU" baseline="-25000" dirty="0"/>
              <a:t>6</a:t>
            </a:r>
            <a:r>
              <a:rPr lang="ru-RU" dirty="0"/>
              <a:t>, B</a:t>
            </a:r>
            <a:r>
              <a:rPr lang="ru-RU" baseline="-25000" dirty="0"/>
              <a:t>12</a:t>
            </a:r>
            <a:r>
              <a:rPr lang="ru-RU" dirty="0"/>
              <a:t>, С, D, Е, К, биотин, фолиевую кислоту, никотиновую кислоту, пантотеновую кислоту) и минеральные вещества (калий, кальций, фосфор, магний, железо, цинк, йод, медь, марганец) в виде витаминно-минерального премикса, пищевые волокна, вкусовые, ароматические и другие добавки при определенном соотношении компонентов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15" y="-7310"/>
            <a:ext cx="2188915" cy="3986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1993392"/>
            <a:ext cx="2390093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6682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392" y="404665"/>
            <a:ext cx="10873208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25400" algn="just">
              <a:lnSpc>
                <a:spcPct val="100000"/>
              </a:lnSpc>
              <a:spcBef>
                <a:spcPts val="1200"/>
              </a:spcBef>
              <a:spcAft>
                <a:spcPts val="1180"/>
              </a:spcAft>
            </a:pPr>
            <a:r>
              <a:rPr lang="ru-RU" spc="10" dirty="0" smtClean="0">
                <a:ea typeface="Arial" panose="020B0604020202020204" pitchFamily="34" charset="0"/>
              </a:rPr>
              <a:t>         В </a:t>
            </a:r>
            <a:r>
              <a:rPr lang="ru-RU" spc="10" dirty="0">
                <a:ea typeface="Arial" panose="020B0604020202020204" pitchFamily="34" charset="0"/>
              </a:rPr>
              <a:t>новых СанПиН в перечне среднесуточных наборов пищевой продукции для детей семи лет указано количество витаминизированных напитков, которое должно быть в меню. Количество указано в миллилитрах на одного ребенка в сутки. </a:t>
            </a:r>
            <a:endParaRPr lang="ru-RU" spc="10" dirty="0" smtClean="0">
              <a:ea typeface="Arial" panose="020B0604020202020204" pitchFamily="34" charset="0"/>
            </a:endParaRPr>
          </a:p>
          <a:p>
            <a:pPr marL="12700" marR="25400" algn="just">
              <a:lnSpc>
                <a:spcPct val="100000"/>
              </a:lnSpc>
              <a:spcBef>
                <a:spcPts val="1200"/>
              </a:spcBef>
              <a:spcAft>
                <a:spcPts val="1180"/>
              </a:spcAft>
            </a:pPr>
            <a:r>
              <a:rPr lang="ru-RU" sz="2800" spc="10" dirty="0" smtClean="0">
                <a:solidFill>
                  <a:srgbClr val="FF0000"/>
                </a:solidFill>
                <a:ea typeface="Arial" panose="020B0604020202020204" pitchFamily="34" charset="0"/>
              </a:rPr>
              <a:t>!!!!!</a:t>
            </a:r>
            <a:r>
              <a:rPr lang="ru-RU" spc="10" dirty="0" smtClean="0">
                <a:ea typeface="Arial" panose="020B0604020202020204" pitchFamily="34" charset="0"/>
              </a:rPr>
              <a:t>Обратите </a:t>
            </a:r>
            <a:r>
              <a:rPr lang="ru-RU" spc="10" dirty="0">
                <a:ea typeface="Arial" panose="020B0604020202020204" pitchFamily="34" charset="0"/>
              </a:rPr>
              <a:t>внимание, что для детей раннего возраста использовать витаминизированные напитки нельзя. Дети до трех лет наиболее чувствительны, у них чаще возникают аллергические реакции</a:t>
            </a:r>
            <a:r>
              <a:rPr lang="ru-RU" spc="10" dirty="0" smtClean="0">
                <a:ea typeface="Arial" panose="020B0604020202020204" pitchFamily="34" charset="0"/>
              </a:rPr>
              <a:t>.</a:t>
            </a:r>
            <a:endParaRPr lang="ru-RU" spc="10" dirty="0">
              <a:ea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4409" y="2636912"/>
            <a:ext cx="607121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pc="10" dirty="0">
                <a:solidFill>
                  <a:srgbClr val="000000"/>
                </a:solidFill>
                <a:ea typeface="Arial" panose="020B0604020202020204" pitchFamily="34" charset="0"/>
              </a:rPr>
              <a:t>В соответствии с </a:t>
            </a:r>
            <a:r>
              <a:rPr lang="ru-RU" spc="10" dirty="0" smtClean="0">
                <a:solidFill>
                  <a:srgbClr val="000000"/>
                </a:solidFill>
                <a:ea typeface="Arial" panose="020B0604020202020204" pitchFamily="34" charset="0"/>
              </a:rPr>
              <a:t>приложением №7 </a:t>
            </a:r>
            <a:r>
              <a:rPr lang="ru-RU" sz="1600" spc="10" dirty="0" smtClean="0">
                <a:solidFill>
                  <a:srgbClr val="000000"/>
                </a:solidFill>
                <a:ea typeface="Arial" panose="020B0604020202020204" pitchFamily="34" charset="0"/>
              </a:rPr>
              <a:t>СанПиН </a:t>
            </a:r>
            <a:r>
              <a:rPr lang="ru-RU" sz="1600" spc="10" dirty="0">
                <a:solidFill>
                  <a:srgbClr val="000000"/>
                </a:solidFill>
                <a:ea typeface="Arial" panose="020B0604020202020204" pitchFamily="34" charset="0"/>
              </a:rPr>
              <a:t>2.3/2.4.3590-20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14704" y="3140968"/>
            <a:ext cx="9381896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ea typeface="Times New Roman" panose="02020603050405020304" pitchFamily="18" charset="0"/>
              </a:rPr>
              <a:t>СРЕДНЕСУТОЧНЫЕ НАБОРЫ ПИЩЕВОЙ ПРОДУКЦИИ (МИНИМАЛЬНЫЕ)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</a:rPr>
              <a:t>Таблица 1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</a:rPr>
              <a:t> </a:t>
            </a:r>
            <a:r>
              <a:rPr lang="ru-RU" b="1" dirty="0" smtClean="0">
                <a:ea typeface="Times New Roman" panose="02020603050405020304" pitchFamily="18" charset="0"/>
              </a:rPr>
              <a:t>Среднесуточные </a:t>
            </a:r>
            <a:r>
              <a:rPr lang="ru-RU" b="1" dirty="0">
                <a:ea typeface="Times New Roman" panose="02020603050405020304" pitchFamily="18" charset="0"/>
              </a:rPr>
              <a:t>наборы пищевой продукции для детей до 7-ми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ea typeface="Times New Roman" panose="02020603050405020304" pitchFamily="18" charset="0"/>
              </a:rPr>
              <a:t>лет (в нетто г, мл на 1 ребенка в сутки)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055339"/>
              </p:ext>
            </p:extLst>
          </p:nvPr>
        </p:nvGraphicFramePr>
        <p:xfrm>
          <a:off x="2135561" y="4618296"/>
          <a:ext cx="9361041" cy="1587050"/>
        </p:xfrm>
        <a:graphic>
          <a:graphicData uri="http://schemas.openxmlformats.org/drawingml/2006/table">
            <a:tbl>
              <a:tblPr firstRow="1" firstCol="1" bandRow="1"/>
              <a:tblGrid>
                <a:gridCol w="1138546"/>
                <a:gridCol w="5945403"/>
                <a:gridCol w="1138546"/>
                <a:gridCol w="1138546"/>
              </a:tblGrid>
              <a:tr h="74097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пищевой продукции или группы пищевой продукции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сутки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1 - 3 года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3 - 7 лет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Витаминизированные напитки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66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35560" y="2026009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1344" y="271683"/>
            <a:ext cx="1152128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25400" algn="just">
              <a:lnSpc>
                <a:spcPct val="100000"/>
              </a:lnSpc>
              <a:spcBef>
                <a:spcPts val="1200"/>
              </a:spcBef>
              <a:spcAft>
                <a:spcPts val="1180"/>
              </a:spcAft>
            </a:pPr>
            <a:r>
              <a:rPr lang="ru-RU" spc="10" dirty="0">
                <a:solidFill>
                  <a:srgbClr val="000000"/>
                </a:solidFill>
                <a:ea typeface="Arial" panose="020B0604020202020204" pitchFamily="34" charset="0"/>
              </a:rPr>
              <a:t>В соответствии с п.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2.8. </a:t>
            </a:r>
            <a:r>
              <a:rPr lang="ru-RU" sz="1600" spc="10" dirty="0">
                <a:solidFill>
                  <a:srgbClr val="000000"/>
                </a:solidFill>
                <a:ea typeface="Arial" panose="020B0604020202020204" pitchFamily="34" charset="0"/>
              </a:rPr>
              <a:t>СанПиН 2.3/2.4.3590-20, согласно которого - </a:t>
            </a:r>
            <a:r>
              <a:rPr lang="ru-RU" dirty="0">
                <a:ea typeface="Arial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зготовление продукции должно производиться в соответствии с ассортиментом, утвержденным руководителем организации или уполномоченным им лицом, по технологическим документам, в том числе технологической карте, технико-технологической карте, </a:t>
            </a:r>
            <a:r>
              <a:rPr lang="ru-RU" b="1" i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технологической инструкции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, разработанным и утвержденным руководителем организации или уполномоченным им лицом.</a:t>
            </a:r>
            <a:endParaRPr lang="ru-RU" spc="10" dirty="0">
              <a:ea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" t="21960" r="6150" b="21958"/>
          <a:stretch/>
        </p:blipFill>
        <p:spPr>
          <a:xfrm>
            <a:off x="191344" y="2132856"/>
            <a:ext cx="6048672" cy="3456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23540" r="1806" b="13460"/>
          <a:stretch/>
        </p:blipFill>
        <p:spPr>
          <a:xfrm>
            <a:off x="6960096" y="2564904"/>
            <a:ext cx="4601283" cy="23965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5411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784529"/>
              </p:ext>
            </p:extLst>
          </p:nvPr>
        </p:nvGraphicFramePr>
        <p:xfrm>
          <a:off x="635762" y="2852936"/>
          <a:ext cx="10068750" cy="3212465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0068750"/>
              </a:tblGrid>
              <a:tr h="3212465">
                <a:tc>
                  <a:txBody>
                    <a:bodyPr/>
                    <a:lstStyle/>
                    <a:p>
                      <a:pPr marL="215900" algn="ctr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ru-RU" sz="1800" spc="5" dirty="0">
                          <a:effectLst/>
                        </a:rPr>
                        <a:t>Развести концентрат в холодной воде в 1/2 от нужного объема Перемешать</a:t>
                      </a:r>
                      <a:endParaRPr lang="ru-RU" sz="1800" dirty="0">
                        <a:effectLst/>
                      </a:endParaRPr>
                    </a:p>
                    <a:p>
                      <a:pPr marL="215900" algn="ctr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endParaRPr lang="ru-RU" sz="1800" spc="5" dirty="0" smtClean="0">
                        <a:effectLst/>
                      </a:endParaRPr>
                    </a:p>
                    <a:p>
                      <a:pPr marL="215900" algn="ctr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endParaRPr lang="ru-RU" sz="1800" spc="5" dirty="0" smtClean="0">
                        <a:effectLst/>
                      </a:endParaRPr>
                    </a:p>
                    <a:p>
                      <a:pPr marL="215900" algn="ctr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endParaRPr lang="ru-RU" sz="1800" spc="5" dirty="0" smtClean="0">
                        <a:effectLst/>
                      </a:endParaRPr>
                    </a:p>
                    <a:p>
                      <a:pPr marL="215900" algn="ctr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ru-RU" sz="1800" spc="5" dirty="0" smtClean="0">
                          <a:effectLst/>
                        </a:rPr>
                        <a:t>Влить </a:t>
                      </a:r>
                      <a:r>
                        <a:rPr lang="ru-RU" sz="1800" spc="5" dirty="0">
                          <a:effectLst/>
                        </a:rPr>
                        <a:t>в кипящую воду оставшуюся половину объема Перемешать Довести до кипения</a:t>
                      </a:r>
                      <a:endParaRPr lang="ru-RU" sz="1800" dirty="0">
                        <a:effectLst/>
                      </a:endParaRPr>
                    </a:p>
                    <a:p>
                      <a:pPr marL="215900" algn="ctr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endParaRPr lang="ru-RU" sz="1800" spc="5" dirty="0" smtClean="0">
                        <a:effectLst/>
                      </a:endParaRPr>
                    </a:p>
                    <a:p>
                      <a:pPr marL="215900" algn="ctr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endParaRPr lang="ru-RU" sz="1800" spc="5" dirty="0" smtClean="0">
                        <a:effectLst/>
                      </a:endParaRPr>
                    </a:p>
                    <a:p>
                      <a:pPr marL="215900" algn="ctr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endParaRPr lang="ru-RU" sz="1800" spc="5" dirty="0" smtClean="0">
                        <a:effectLst/>
                      </a:endParaRPr>
                    </a:p>
                    <a:p>
                      <a:pPr marL="215900" algn="ctr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endParaRPr lang="ru-RU" sz="1800" spc="5" dirty="0" smtClean="0">
                        <a:effectLst/>
                      </a:endParaRPr>
                    </a:p>
                    <a:p>
                      <a:pPr marL="215900" algn="ctr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ru-RU" sz="1800" spc="5" dirty="0" smtClean="0">
                          <a:effectLst/>
                        </a:rPr>
                        <a:t>Охладить </a:t>
                      </a:r>
                      <a:r>
                        <a:rPr lang="ru-RU" sz="1800" spc="5" dirty="0">
                          <a:effectLst/>
                        </a:rPr>
                        <a:t>до температуры 30-40 °С (теплый напиток) или до 14 °С (охлажденный)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5636817" y="3220086"/>
            <a:ext cx="360040" cy="576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636817" y="4221088"/>
            <a:ext cx="432048" cy="72008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392" y="331776"/>
            <a:ext cx="1008112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25400" lvl="0" algn="just">
              <a:spcBef>
                <a:spcPts val="1200"/>
              </a:spcBef>
              <a:spcAft>
                <a:spcPts val="2030"/>
              </a:spcAft>
              <a:defRPr/>
            </a:pPr>
            <a:r>
              <a:rPr lang="ru-RU" spc="10" dirty="0">
                <a:solidFill>
                  <a:srgbClr val="000000"/>
                </a:solidFill>
                <a:ea typeface="Arial" panose="020B0604020202020204" pitchFamily="34" charset="0"/>
              </a:rPr>
              <a:t>Концентраты напитков - это сухие смеси с длительным сроком хранения, заданным витаминным и минеральным составом. Смеси использовать удобно: можно дозировать объем употребляемого продукта и количество получаемых с ним микронутриентов. Витаминные напитки необходимо готовить в соответствии с прилагаемыми инструкциями. Главное правило - готовить их надо непосредственно перед раздачей. </a:t>
            </a:r>
            <a:r>
              <a:rPr lang="ru-RU" spc="10" dirty="0" smtClean="0">
                <a:solidFill>
                  <a:srgbClr val="000000"/>
                </a:solidFill>
                <a:ea typeface="Arial" panose="020B0604020202020204" pitchFamily="34" charset="0"/>
              </a:rPr>
              <a:t>Основной </a:t>
            </a:r>
            <a:r>
              <a:rPr lang="ru-RU" spc="10" dirty="0">
                <a:solidFill>
                  <a:srgbClr val="000000"/>
                </a:solidFill>
                <a:ea typeface="Arial" panose="020B0604020202020204" pitchFamily="34" charset="0"/>
              </a:rPr>
              <a:t>способ приготовления, температуру подачи напитка смотрите на схеме ниже.</a:t>
            </a:r>
            <a:endParaRPr lang="ru-RU" spc="10" dirty="0">
              <a:solidFill>
                <a:prstClr val="black"/>
              </a:solidFill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260648"/>
            <a:ext cx="4736592" cy="6309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7368" y="1052736"/>
            <a:ext cx="5328592" cy="42473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        Контролируйте </a:t>
            </a:r>
            <a:r>
              <a:rPr lang="ru-RU" dirty="0"/>
              <a:t>витаминизацию по </a:t>
            </a:r>
            <a:r>
              <a:rPr lang="ru-RU" dirty="0" smtClean="0"/>
              <a:t>меню: </a:t>
            </a:r>
            <a:r>
              <a:rPr lang="ru-RU" dirty="0"/>
              <a:t>п</a:t>
            </a:r>
            <a:r>
              <a:rPr lang="ru-RU" dirty="0" smtClean="0"/>
              <a:t>редыдущие </a:t>
            </a:r>
            <a:r>
              <a:rPr lang="ru-RU" dirty="0"/>
              <a:t>санитарные правила (СанПиН 2.4.1.3049-13) предусматривали заполнение специального журнала проведения витаминизации третьих и сладких блюд. Отсутствие необходимости использования С-витаминизации отменяет данное требование. Таким образом, специальных подтверждающих витаминизацию документов вести теперь не надо. Контролировать наличие витаминизированных напитков медсестра может по меню.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В </a:t>
            </a:r>
            <a:r>
              <a:rPr lang="ru-RU" dirty="0"/>
              <a:t>нем (в меню/ТТК) в графе «Наименование блюда» должно быть указание на витаминизацию продукта (в каком виде осуществляется подача </a:t>
            </a:r>
            <a:r>
              <a:rPr lang="ru-RU" dirty="0" err="1"/>
              <a:t>искуственная</a:t>
            </a:r>
            <a:r>
              <a:rPr lang="ru-RU" dirty="0"/>
              <a:t>/естественная).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44072" y="5733256"/>
            <a:ext cx="4176464" cy="461665"/>
          </a:xfrm>
          <a:prstGeom prst="rect">
            <a:avLst/>
          </a:prstGeom>
          <a:ln>
            <a:solidFill>
              <a:srgbClr val="EBFBF0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Не заполнять!!!</a:t>
            </a:r>
            <a:endParaRPr lang="ru-RU" sz="2400" b="1" i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6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548680"/>
            <a:ext cx="9289032" cy="5760640"/>
          </a:xfrm>
          <a:prstGeom prst="roundRect">
            <a:avLst>
              <a:gd name="adj" fmla="val 16667"/>
            </a:avLst>
          </a:prstGeom>
          <a:ln>
            <a:solidFill>
              <a:srgbClr val="92D050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49635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384" y="260648"/>
            <a:ext cx="11233248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000000"/>
                </a:solidFill>
                <a:ea typeface="Liberation Sans"/>
                <a:cs typeface="Liberation Sans"/>
              </a:rPr>
              <a:t>          Новые </a:t>
            </a:r>
            <a:r>
              <a:rPr lang="ru-RU" dirty="0">
                <a:solidFill>
                  <a:srgbClr val="000000"/>
                </a:solidFill>
                <a:ea typeface="Liberation Sans"/>
                <a:cs typeface="Liberation Sans"/>
              </a:rPr>
              <a:t>СанПиН упростили требования к витаминизации блюд. Но проводить витаминизацию по-прежнему надо в утвержденных формах и количествах.</a:t>
            </a: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ea typeface="Liberation Sans"/>
                <a:cs typeface="Liberation Sans"/>
              </a:rPr>
              <a:t>В новых СанПиН сохранилось требование проводить витаминизацию при организации питания в </a:t>
            </a:r>
            <a:r>
              <a:rPr lang="ru-RU" dirty="0" smtClean="0">
                <a:solidFill>
                  <a:srgbClr val="000000"/>
                </a:solidFill>
                <a:ea typeface="Liberation Sans"/>
                <a:cs typeface="Liberation Sans"/>
              </a:rPr>
              <a:t>детских садах.            </a:t>
            </a:r>
            <a:endParaRPr lang="ru-RU" dirty="0" smtClean="0">
              <a:solidFill>
                <a:srgbClr val="000000"/>
              </a:solidFill>
              <a:ea typeface="Liberation Sans"/>
              <a:cs typeface="Liberation Sans"/>
            </a:endParaRP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ea typeface="Liberation Sans"/>
                <a:cs typeface="Liberation Sans"/>
              </a:rPr>
              <a:t> </a:t>
            </a:r>
            <a:r>
              <a:rPr lang="ru-RU" dirty="0" smtClean="0">
                <a:solidFill>
                  <a:srgbClr val="000000"/>
                </a:solidFill>
                <a:ea typeface="Liberation Sans"/>
                <a:cs typeface="Liberation Sans"/>
              </a:rPr>
              <a:t>         Но </a:t>
            </a:r>
            <a:r>
              <a:rPr lang="ru-RU" dirty="0">
                <a:solidFill>
                  <a:srgbClr val="000000"/>
                </a:solidFill>
                <a:ea typeface="Liberation Sans"/>
                <a:cs typeface="Liberation Sans"/>
              </a:rPr>
              <a:t>есть изменения по сравнению с прежними СанПиН. </a:t>
            </a:r>
          </a:p>
          <a:p>
            <a:pPr algn="ctr">
              <a:defRPr/>
            </a:pPr>
            <a:r>
              <a:rPr lang="ru-RU" i="1" u="sng" dirty="0">
                <a:solidFill>
                  <a:srgbClr val="000000"/>
                </a:solidFill>
                <a:ea typeface="Liberation Sans"/>
                <a:cs typeface="Liberation Sans"/>
              </a:rPr>
              <a:t>Обратите внимание, что главная разница заключается в формах. Теперь нужно использовать две основные формы.</a:t>
            </a:r>
          </a:p>
        </p:txBody>
      </p:sp>
      <p:graphicFrame>
        <p:nvGraphicFramePr>
          <p:cNvPr id="4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536192"/>
              </p:ext>
            </p:extLst>
          </p:nvPr>
        </p:nvGraphicFramePr>
        <p:xfrm>
          <a:off x="551384" y="2141184"/>
          <a:ext cx="11233248" cy="4469825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5616022"/>
                <a:gridCol w="5617226"/>
              </a:tblGrid>
              <a:tr h="3607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5" dirty="0">
                          <a:effectLst/>
                        </a:rPr>
                        <a:t>Требования к витаминизации по СанПиН 2.4.1.3049-13 (п. 14.21)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15">
                          <a:effectLst/>
                        </a:rPr>
                        <a:t>Требования к витаминизации по СанПиН 2.3/2.4.3590-20 (п. 8.1.6)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20" dirty="0">
                          <a:effectLst/>
                        </a:rPr>
                        <a:t>Цель витаминизации - профилактика недостаточности микронутриентов (витаминов и минеральных веществ) в питании детей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Цель витаминизации - дополнительно обогащать рацион питания детей микронутриентами в эндемичных по недостатку отдельных элементов регионах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20" dirty="0">
                          <a:effectLst/>
                        </a:rPr>
                        <a:t>Витаминизация блюд проводится с учетом состояния здоровья детей, под контролем медицинского работника и при обязательном информировании родителей о проведении витаминизации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20" dirty="0">
                          <a:effectLst/>
                        </a:rPr>
                        <a:t>Информация об ответственных лицах и согласии родителей не указана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ru-RU" sz="1400" b="1" spc="20" dirty="0">
                          <a:effectLst/>
                        </a:rPr>
                        <a:t>Технология приготовления витаминизированных напитков должна соответствовать технологии, указанной изготовителем в соответствии с инструкцией и удостоверением о государственной регистрации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20" dirty="0">
                          <a:effectLst/>
                        </a:rPr>
                        <a:t>Витаминные напитки должны готовиться в соответствии с прилагаемыми инструкциями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20">
                          <a:effectLst/>
                        </a:rPr>
                        <a:t>Витаминизированные напитки готовят непосредственно перед раздачей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20" dirty="0">
                          <a:effectLst/>
                        </a:rPr>
                        <a:t>Витаминизированные напитки готовят непосредственно перед раздачей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0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20">
                          <a:effectLst/>
                        </a:rPr>
                        <a:t>При отсутствии в рационе питания витаминизированных напитков проводится искусственная С-витаминизация. Данные о ней медработник заносит в журнал проведения витаминизации третьих и сладких блюд (таблица 2 приложения 8), который хранится один год.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20" dirty="0">
                          <a:effectLst/>
                        </a:rPr>
                        <a:t>Такая форма витаминизации не предусматривается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3630" y="159611"/>
            <a:ext cx="6248827" cy="593304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spc="1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Витамины как </a:t>
            </a:r>
            <a:r>
              <a:rPr lang="ru-RU" sz="3200" spc="10" dirty="0" err="1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биоантиоксиданты</a:t>
            </a:r>
            <a:r>
              <a:rPr lang="ru-RU" sz="3200" spc="1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137" y="752915"/>
            <a:ext cx="101531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ВИТАМИНЫ</a:t>
            </a:r>
            <a:r>
              <a:rPr lang="ru-RU" sz="2400" dirty="0"/>
              <a:t> - это незаменимые, низкомолекулярные органические соединения с высокой биологической активностью, необходимые для жизнедеятельности человека, которые не синтезируются (или синтезируются в недостаточном количестве) в организме и должны регулярно поступать с пищей.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2137" y="2636912"/>
            <a:ext cx="100811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spc="55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  <a:cs typeface="Arial Narrow" panose="020B0606020202030204" pitchFamily="34" charset="0"/>
              </a:rPr>
              <a:t>           Напомним</a:t>
            </a:r>
            <a:r>
              <a:rPr lang="ru-RU" sz="2400" spc="55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  <a:cs typeface="Arial Narrow" panose="020B0606020202030204" pitchFamily="34" charset="0"/>
              </a:rPr>
              <a:t>, что различают две группы пищевых веществ: основные пищевые вещества, или </a:t>
            </a:r>
            <a:r>
              <a:rPr lang="ru-RU" sz="240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  <a:cs typeface="Arial Narrow" panose="020B0606020202030204" pitchFamily="34" charset="0"/>
              </a:rPr>
              <a:t>макронутриенты</a:t>
            </a:r>
            <a:r>
              <a:rPr lang="ru-RU" sz="2400" spc="55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  <a:cs typeface="Arial Narrow" panose="020B0606020202030204" pitchFamily="34" charset="0"/>
              </a:rPr>
              <a:t> (от греч. </a:t>
            </a:r>
            <a:r>
              <a:rPr lang="en-US" sz="240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  <a:cs typeface="Arial Narrow" panose="020B0606020202030204" pitchFamily="34" charset="0"/>
              </a:rPr>
              <a:t>makros</a:t>
            </a:r>
            <a:r>
              <a:rPr lang="en-US" sz="2400" spc="55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ru-RU" sz="2400" spc="55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  <a:cs typeface="Arial Narrow" panose="020B0606020202030204" pitchFamily="34" charset="0"/>
              </a:rPr>
              <a:t>- большой), и микронутриенты (от греч. </a:t>
            </a:r>
            <a:r>
              <a:rPr lang="en-US" sz="240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  <a:cs typeface="Arial Narrow" panose="020B0606020202030204" pitchFamily="34" charset="0"/>
              </a:rPr>
              <a:t>mikros</a:t>
            </a:r>
            <a:r>
              <a:rPr lang="en-US" sz="2400" spc="55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ru-RU" sz="2400" spc="55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  <a:cs typeface="Arial Narrow" panose="020B0606020202030204" pitchFamily="34" charset="0"/>
              </a:rPr>
              <a:t>- малый). Микронутриенты нужны в количествах, измеряемых миллиграммами или микрограммами, и не являются источниками энергии, но участвуют в регуляции функций и осуществлении процессов роста и развития организма.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56678" y="5445224"/>
            <a:ext cx="6502733" cy="83894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155"/>
              </a:spcAft>
            </a:pPr>
            <a:r>
              <a:rPr lang="ru-RU" b="1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  <a:cs typeface="Arial Narrow" panose="020B0606020202030204" pitchFamily="34" charset="0"/>
              </a:rPr>
              <a:t>Макронутриенты</a:t>
            </a:r>
            <a:r>
              <a:rPr lang="ru-RU" b="1" spc="-15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  <a:cs typeface="Arial Narrow" panose="020B0606020202030204" pitchFamily="34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30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  <a:cs typeface="Arial Narrow" panose="020B0606020202030204" pitchFamily="34" charset="0"/>
              </a:rPr>
              <a:t>белки, жиры и углеводы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3500">
              <a:lnSpc>
                <a:spcPct val="107000"/>
              </a:lnSpc>
              <a:spcAft>
                <a:spcPts val="0"/>
              </a:spcAft>
            </a:pPr>
            <a:r>
              <a:rPr lang="ru-RU" b="1" spc="55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  <a:cs typeface="Arial Narrow" panose="020B0606020202030204" pitchFamily="34" charset="0"/>
              </a:rPr>
              <a:t>Микронутриенты</a:t>
            </a:r>
            <a:r>
              <a:rPr lang="ru-RU" b="1" spc="-15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  <a:cs typeface="Arial Narrow" panose="020B0606020202030204" pitchFamily="34" charset="0"/>
              </a:rPr>
              <a:t>: </a:t>
            </a:r>
            <a:r>
              <a:rPr lang="ru-RU" b="1" spc="30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  <a:cs typeface="Arial Narrow" panose="020B0606020202030204" pitchFamily="34" charset="0"/>
              </a:rPr>
              <a:t>витамины, минеральные вещества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61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3632" y="332656"/>
            <a:ext cx="5256887" cy="410882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marL="355600" algn="ctr">
              <a:lnSpc>
                <a:spcPct val="115000"/>
              </a:lnSpc>
              <a:spcAft>
                <a:spcPts val="910"/>
              </a:spcAft>
            </a:pPr>
            <a:r>
              <a:rPr lang="ru-RU" b="1" spc="55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Основная роль витаминов заключается в: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5480" y="1268760"/>
            <a:ext cx="8448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Участии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построении ферментных систем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 качестве коферментов), при этом сами по себе коферменты и витамины не обладают каталитической активностью, а приобретают её после взаимодействия со специфическими белками (апоферментами).Такие витамины участвуют в обменных процессах: например, энергетический обмен (витамины В1, В2), биосинтез и превращение аминокислот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(витамины В6, В12), жирных кислот (пантотеновая кислота), пуриновых и пиримидиновых оснований (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фолацин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регуляция транспорта ионов кальция и фосфата через клеточные барьеры (витамин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Обеспечении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адекватного иммунного ответа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Функционировании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 метаболизма </a:t>
            </a:r>
            <a:r>
              <a:rPr lang="ru-RU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ксенобиотиков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Формировании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антиоксидантного потенциала организма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5257">
            <a:off x="8559343" y="3811880"/>
            <a:ext cx="3199923" cy="2521069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3853101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0"/>
            <a:ext cx="2808312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23392" y="2492896"/>
            <a:ext cx="10968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spc="55" dirty="0" smtClean="0">
                <a:solidFill>
                  <a:srgbClr val="000000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  <a:t>В результате реализации этих функций витамины позволяют сохранять постоянство внутренней среды организма в ответ на действие различных агрессивных факторов внешней среды (химических, биологических, физических).</a:t>
            </a:r>
            <a:endParaRPr lang="ru-RU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spc="55" dirty="0" smtClean="0">
                <a:solidFill>
                  <a:srgbClr val="000000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  <a:t>          Витамины </a:t>
            </a:r>
            <a:r>
              <a:rPr lang="ru-RU" sz="2400" spc="55" dirty="0">
                <a:solidFill>
                  <a:srgbClr val="000000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  <a:t>относятся к микронутриентам, то есть их суточная потребность выражается в </a:t>
            </a:r>
            <a:r>
              <a:rPr lang="ru-RU" sz="2400" spc="55" dirty="0" err="1">
                <a:solidFill>
                  <a:srgbClr val="000000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  <a:t>микро­количествах</a:t>
            </a:r>
            <a:r>
              <a:rPr lang="ru-RU" sz="2400" spc="55" dirty="0">
                <a:solidFill>
                  <a:srgbClr val="000000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  <a:t> (миллиграммах или микрограммах). Однако, недостаточное потребление витаминов неизбежно приводит к нарушению физиологических функций и обменных процессов в организме человека.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664" y="495634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1" u="sng" spc="55" dirty="0">
                <a:solidFill>
                  <a:srgbClr val="000000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  <a:t>«</a:t>
            </a:r>
            <a:r>
              <a:rPr lang="ru-RU" sz="2800" i="1" u="sng" spc="55" dirty="0">
                <a:solidFill>
                  <a:srgbClr val="000000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  <a:t>Витамины проявляют себя не своим присутствием, а своим отсутствием» (В.А. </a:t>
            </a:r>
            <a:r>
              <a:rPr lang="ru-RU" sz="2800" i="1" u="sng" spc="55" dirty="0" err="1">
                <a:solidFill>
                  <a:srgbClr val="000000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  <a:t>Энгельдарт</a:t>
            </a:r>
            <a:r>
              <a:rPr lang="ru-RU" sz="2800" i="1" u="sng" spc="55" dirty="0">
                <a:solidFill>
                  <a:srgbClr val="000000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  <a:t>).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71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26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99456" y="44624"/>
            <a:ext cx="8976998" cy="8640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Для чего нужна   витаминизация?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27448" y="1916832"/>
            <a:ext cx="9505056" cy="38241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8900" marR="88900">
              <a:lnSpc>
                <a:spcPts val="149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pc="10" dirty="0" smtClean="0">
                <a:solidFill>
                  <a:srgbClr val="000000"/>
                </a:solidFill>
                <a:ea typeface="Arial" panose="020B0604020202020204" pitchFamily="34" charset="0"/>
              </a:rPr>
              <a:t>           Витаминизацию </a:t>
            </a:r>
            <a:r>
              <a:rPr lang="ru-RU" spc="10" dirty="0">
                <a:solidFill>
                  <a:srgbClr val="000000"/>
                </a:solidFill>
                <a:ea typeface="Arial" panose="020B0604020202020204" pitchFamily="34" charset="0"/>
              </a:rPr>
              <a:t>необходимо проводить, чтобы дополнительно обогащать рацион питания </a:t>
            </a:r>
          </a:p>
          <a:p>
            <a:pPr marL="88900" marR="88900">
              <a:lnSpc>
                <a:spcPts val="149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pc="10" dirty="0">
                <a:solidFill>
                  <a:srgbClr val="000000"/>
                </a:solidFill>
                <a:ea typeface="Arial" panose="020B0604020202020204" pitchFamily="34" charset="0"/>
              </a:rPr>
              <a:t>воспитанников микронутриентами в эндемичных по недостатку отдельных микроэлементов </a:t>
            </a:r>
          </a:p>
          <a:p>
            <a:pPr marL="88900" marR="88900">
              <a:lnSpc>
                <a:spcPts val="149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pc="10" dirty="0">
                <a:solidFill>
                  <a:srgbClr val="000000"/>
                </a:solidFill>
                <a:ea typeface="Arial" panose="020B0604020202020204" pitchFamily="34" charset="0"/>
              </a:rPr>
              <a:t>регионах. </a:t>
            </a:r>
            <a:endParaRPr lang="ru-RU" spc="10" dirty="0" smtClean="0">
              <a:solidFill>
                <a:srgbClr val="000000"/>
              </a:solidFill>
              <a:ea typeface="Arial" panose="020B0604020202020204" pitchFamily="34" charset="0"/>
            </a:endParaRPr>
          </a:p>
          <a:p>
            <a:pPr marL="88900" marR="88900">
              <a:lnSpc>
                <a:spcPts val="149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pc="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ru-RU" spc="10" dirty="0" smtClean="0">
                <a:solidFill>
                  <a:srgbClr val="000000"/>
                </a:solidFill>
                <a:ea typeface="Arial" panose="020B0604020202020204" pitchFamily="34" charset="0"/>
              </a:rPr>
              <a:t>            В  </a:t>
            </a:r>
            <a:r>
              <a:rPr lang="ru-RU" spc="10" dirty="0">
                <a:solidFill>
                  <a:srgbClr val="000000"/>
                </a:solidFill>
                <a:ea typeface="Arial" panose="020B0604020202020204" pitchFamily="34" charset="0"/>
              </a:rPr>
              <a:t>соответствии </a:t>
            </a:r>
            <a:r>
              <a:rPr lang="ru-RU" b="1" i="1" u="sng" spc="10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п. 8.1.6 </a:t>
            </a:r>
            <a:r>
              <a:rPr lang="ru-RU" b="1" i="1" u="sng" spc="10" dirty="0">
                <a:solidFill>
                  <a:srgbClr val="000000"/>
                </a:solidFill>
                <a:ea typeface="Arial" panose="020B0604020202020204" pitchFamily="34" charset="0"/>
              </a:rPr>
              <a:t>новых СанПиН </a:t>
            </a:r>
            <a:r>
              <a:rPr lang="ru-RU" b="1" i="1" u="sng" spc="10" dirty="0" smtClean="0">
                <a:solidFill>
                  <a:srgbClr val="000000"/>
                </a:solidFill>
                <a:ea typeface="Arial" panose="020B0604020202020204" pitchFamily="34" charset="0"/>
              </a:rPr>
              <a:t>2.3/2.4.3590-20, согласно которого -  </a:t>
            </a:r>
            <a:r>
              <a:rPr lang="ru-RU" spc="10" dirty="0" smtClean="0">
                <a:solidFill>
                  <a:srgbClr val="000000"/>
                </a:solidFill>
                <a:ea typeface="Arial" panose="020B0604020202020204" pitchFamily="34" charset="0"/>
              </a:rPr>
              <a:t>содержание </a:t>
            </a:r>
            <a:r>
              <a:rPr lang="ru-RU" spc="10" dirty="0">
                <a:solidFill>
                  <a:srgbClr val="000000"/>
                </a:solidFill>
                <a:ea typeface="Arial" panose="020B0604020202020204" pitchFamily="34" charset="0"/>
              </a:rPr>
              <a:t>витаминов </a:t>
            </a:r>
            <a:r>
              <a:rPr lang="ru-RU" spc="10" dirty="0" smtClean="0">
                <a:solidFill>
                  <a:srgbClr val="000000"/>
                </a:solidFill>
                <a:ea typeface="Arial" panose="020B0604020202020204" pitchFamily="34" charset="0"/>
              </a:rPr>
              <a:t>в </a:t>
            </a:r>
            <a:r>
              <a:rPr lang="ru-RU" spc="10" dirty="0">
                <a:solidFill>
                  <a:srgbClr val="000000"/>
                </a:solidFill>
                <a:ea typeface="Arial" panose="020B0604020202020204" pitchFamily="34" charset="0"/>
              </a:rPr>
              <a:t>продуктах, особенно весной, не может обеспечить потребности ребенка в полной мере. </a:t>
            </a:r>
          </a:p>
          <a:p>
            <a:pPr marL="88900" marR="88900">
              <a:lnSpc>
                <a:spcPts val="149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pc="10" dirty="0">
                <a:solidFill>
                  <a:srgbClr val="000000"/>
                </a:solidFill>
                <a:ea typeface="Arial" panose="020B0604020202020204" pitchFamily="34" charset="0"/>
              </a:rPr>
              <a:t>Витаминов много только в свежих, недавно собранных овощах и фруктах. Если фрукты </a:t>
            </a:r>
          </a:p>
          <a:p>
            <a:pPr marL="88900" marR="88900">
              <a:lnSpc>
                <a:spcPts val="149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pc="10" dirty="0">
                <a:solidFill>
                  <a:srgbClr val="000000"/>
                </a:solidFill>
                <a:ea typeface="Arial" panose="020B0604020202020204" pitchFamily="34" charset="0"/>
              </a:rPr>
              <a:t>хранятся в течение нескольких месяцев, содержание витаминов в них снижается. </a:t>
            </a:r>
          </a:p>
          <a:p>
            <a:pPr marL="88900" marR="88900">
              <a:lnSpc>
                <a:spcPts val="149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pc="10" dirty="0">
                <a:solidFill>
                  <a:srgbClr val="000000"/>
                </a:solidFill>
                <a:ea typeface="Arial" panose="020B0604020202020204" pitchFamily="34" charset="0"/>
              </a:rPr>
              <a:t>Количество витаминов отличается также в зависимости от сорта, </a:t>
            </a:r>
            <a:r>
              <a:rPr lang="ru-RU" spc="10" dirty="0" err="1">
                <a:solidFill>
                  <a:srgbClr val="000000"/>
                </a:solidFill>
                <a:ea typeface="Arial" panose="020B0604020202020204" pitchFamily="34" charset="0"/>
              </a:rPr>
              <a:t>климато</a:t>
            </a:r>
            <a:r>
              <a:rPr lang="ru-RU" spc="10" dirty="0">
                <a:solidFill>
                  <a:srgbClr val="000000"/>
                </a:solidFill>
                <a:ea typeface="Arial" panose="020B0604020202020204" pitchFamily="34" charset="0"/>
              </a:rPr>
              <a:t>-географических </a:t>
            </a:r>
          </a:p>
          <a:p>
            <a:pPr marL="88900" marR="88900">
              <a:lnSpc>
                <a:spcPts val="149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pc="10" dirty="0">
                <a:solidFill>
                  <a:srgbClr val="000000"/>
                </a:solidFill>
                <a:ea typeface="Arial" panose="020B0604020202020204" pitchFamily="34" charset="0"/>
              </a:rPr>
              <a:t>условий произрастания. </a:t>
            </a:r>
            <a:endParaRPr lang="ru-RU" spc="10" dirty="0" smtClean="0">
              <a:solidFill>
                <a:srgbClr val="000000"/>
              </a:solidFill>
              <a:ea typeface="Arial" panose="020B0604020202020204" pitchFamily="34" charset="0"/>
            </a:endParaRPr>
          </a:p>
          <a:p>
            <a:pPr marL="88900" marR="88900">
              <a:lnSpc>
                <a:spcPts val="149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800" b="1" spc="10" dirty="0" smtClean="0">
                <a:solidFill>
                  <a:srgbClr val="C00000"/>
                </a:solidFill>
                <a:ea typeface="Arial" panose="020B0604020202020204" pitchFamily="34" charset="0"/>
              </a:rPr>
              <a:t>!!!</a:t>
            </a:r>
            <a:r>
              <a:rPr lang="ru-RU" spc="10" dirty="0" smtClean="0">
                <a:solidFill>
                  <a:srgbClr val="000000"/>
                </a:solidFill>
                <a:ea typeface="Arial" panose="020B0604020202020204" pitchFamily="34" charset="0"/>
              </a:rPr>
              <a:t> Практически </a:t>
            </a:r>
            <a:r>
              <a:rPr lang="ru-RU" spc="10" dirty="0">
                <a:solidFill>
                  <a:srgbClr val="000000"/>
                </a:solidFill>
                <a:ea typeface="Arial" panose="020B0604020202020204" pitchFamily="34" charset="0"/>
              </a:rPr>
              <a:t>совсем не остается витаминов, особенно </a:t>
            </a:r>
            <a:r>
              <a:rPr lang="ru-RU" spc="10" dirty="0" smtClean="0">
                <a:solidFill>
                  <a:srgbClr val="000000"/>
                </a:solidFill>
                <a:ea typeface="Arial" panose="020B0604020202020204" pitchFamily="34" charset="0"/>
              </a:rPr>
              <a:t>водорастворимых</a:t>
            </a:r>
            <a:r>
              <a:rPr lang="ru-RU" spc="10" dirty="0">
                <a:solidFill>
                  <a:srgbClr val="000000"/>
                </a:solidFill>
                <a:ea typeface="Arial" panose="020B0604020202020204" pitchFamily="34" charset="0"/>
              </a:rPr>
              <a:t>, в результате тепловой обработки блюд.</a:t>
            </a:r>
            <a:endParaRPr lang="ru-RU" spc="10" dirty="0"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18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404664"/>
            <a:ext cx="11665296" cy="12578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900">
              <a:lnSpc>
                <a:spcPct val="107000"/>
              </a:lnSpc>
              <a:spcBef>
                <a:spcPts val="1100"/>
              </a:spcBef>
              <a:spcAft>
                <a:spcPts val="0"/>
              </a:spcAft>
            </a:pPr>
            <a:r>
              <a:rPr lang="ru-RU" spc="10" dirty="0" smtClean="0">
                <a:solidFill>
                  <a:schemeClr val="tx1"/>
                </a:solidFill>
                <a:ea typeface="Arial" panose="020B0604020202020204" pitchFamily="34" charset="0"/>
              </a:rPr>
              <a:t>В соответствии с </a:t>
            </a:r>
            <a:r>
              <a:rPr lang="ru-RU" b="1" i="1" u="sng" spc="10" dirty="0" smtClean="0">
                <a:solidFill>
                  <a:schemeClr val="tx1"/>
                </a:solidFill>
                <a:ea typeface="Arial" panose="020B0604020202020204" pitchFamily="34" charset="0"/>
              </a:rPr>
              <a:t>п. 2.4. </a:t>
            </a:r>
            <a:r>
              <a:rPr lang="ru-RU" b="1" i="1" u="sng" dirty="0">
                <a:solidFill>
                  <a:schemeClr val="tx1"/>
                </a:solidFill>
                <a:ea typeface="Times New Roman" panose="02020603050405020304" pitchFamily="18" charset="0"/>
              </a:rPr>
              <a:t>МР 2.4.0260-21 «Рекомендации по проведению оценки соответствия меню обязательным требованиям</a:t>
            </a:r>
            <a:r>
              <a:rPr lang="ru-RU" b="1" i="1" u="sng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»,</a:t>
            </a:r>
            <a:r>
              <a:rPr lang="ru-RU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 согласно которых   - п</a:t>
            </a:r>
            <a:r>
              <a:rPr lang="ru-RU" dirty="0" smtClean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ри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оценке меню рекомендуется руководствоваться химическим составом ингредиентов блюд и обобщенными величинами потерь при тепловой кулинарной </a:t>
            </a:r>
            <a:r>
              <a:rPr lang="ru-RU" dirty="0" smtClean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обработке,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составляющих </a:t>
            </a:r>
            <a:r>
              <a:rPr lang="ru-RU" dirty="0" smtClean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по: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51467"/>
              </p:ext>
            </p:extLst>
          </p:nvPr>
        </p:nvGraphicFramePr>
        <p:xfrm>
          <a:off x="1919536" y="2492896"/>
          <a:ext cx="8568952" cy="35356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%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%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белки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фосфор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13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углеводы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железо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13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натрий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йод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12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калий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селен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12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кальций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фтор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12</a:t>
                      </a:r>
                      <a:endParaRPr lang="ru-RU" sz="2000" dirty="0"/>
                    </a:p>
                  </a:txBody>
                  <a:tcPr/>
                </a:tc>
              </a:tr>
              <a:tr h="28900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магний</a:t>
                      </a:r>
                      <a:endParaRPr lang="ru-RU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13</a:t>
                      </a:r>
                      <a:endParaRPr lang="ru-RU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Витамин А</a:t>
                      </a:r>
                      <a:endParaRPr lang="ru-RU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40</a:t>
                      </a:r>
                      <a:endParaRPr lang="ru-RU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Витамин В1</a:t>
                      </a:r>
                      <a:endParaRPr lang="ru-RU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28</a:t>
                      </a:r>
                      <a:endParaRPr lang="ru-RU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2000" dirty="0" smtClean="0"/>
                        <a:t>Витами С</a:t>
                      </a:r>
                      <a:endParaRPr lang="ru-RU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2000" dirty="0" smtClean="0"/>
                        <a:t>60</a:t>
                      </a:r>
                      <a:endParaRPr lang="ru-RU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9083">
                <a:tc>
                  <a:txBody>
                    <a:bodyPr/>
                    <a:lstStyle/>
                    <a:p>
                      <a:r>
                        <a:rPr lang="ru-RU" dirty="0" smtClean="0"/>
                        <a:t>Витамин В 2 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77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71778977"/>
              </p:ext>
            </p:extLst>
          </p:nvPr>
        </p:nvGraphicFramePr>
        <p:xfrm>
          <a:off x="1415480" y="1268760"/>
          <a:ext cx="9289032" cy="3960439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096344"/>
                <a:gridCol w="3096344"/>
                <a:gridCol w="3096344"/>
              </a:tblGrid>
              <a:tr h="3718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15" dirty="0">
                          <a:effectLst/>
                          <a:latin typeface="+mn-lt"/>
                        </a:rPr>
                        <a:t>Форма витаминизации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15" dirty="0">
                          <a:effectLst/>
                          <a:latin typeface="+mn-lt"/>
                        </a:rPr>
                        <a:t>по СанПиН 2.4.1.3049-13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15" dirty="0">
                          <a:effectLst/>
                          <a:latin typeface="+mn-lt"/>
                        </a:rPr>
                        <a:t>по СанПиН 2.3/2.4.3590-20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415"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20">
                          <a:effectLst/>
                          <a:latin typeface="+mn-lt"/>
                        </a:rPr>
                        <a:t>1. Пищевые продукты,</a:t>
                      </a:r>
                      <a:r>
                        <a:rPr lang="ru-RU" sz="1800" spc="1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spc="20">
                          <a:effectLst/>
                          <a:latin typeface="+mn-lt"/>
                        </a:rPr>
                        <a:t>обогащенные</a:t>
                      </a:r>
                      <a:r>
                        <a:rPr lang="ru-RU" sz="1800" spc="1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spc="20">
                          <a:effectLst/>
                          <a:latin typeface="+mn-lt"/>
                        </a:rPr>
                        <a:t>микронутриентами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>
                          <a:effectLst/>
                          <a:latin typeface="+mn-lt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>
                          <a:effectLst/>
                          <a:latin typeface="+mn-lt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1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20" dirty="0">
                          <a:effectLst/>
                          <a:latin typeface="+mn-lt"/>
                        </a:rPr>
                        <a:t>2. Инстантные</a:t>
                      </a:r>
                      <a:r>
                        <a:rPr lang="ru-RU" sz="1800" spc="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spc="20" dirty="0">
                          <a:effectLst/>
                          <a:latin typeface="+mn-lt"/>
                        </a:rPr>
                        <a:t>витаминизированные напитки промышленного выпуска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3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20">
                          <a:effectLst/>
                          <a:latin typeface="+mn-lt"/>
                        </a:rPr>
                        <a:t>3. Искусственная С- витаминизация третьих блюд: компотов и кисилей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8976320" y="4221088"/>
            <a:ext cx="4320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343472" y="260648"/>
            <a:ext cx="8136904" cy="2462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150"/>
              </a:lnSpc>
            </a:pPr>
            <a:r>
              <a:rPr lang="ru-RU" b="1" spc="20" dirty="0">
                <a:solidFill>
                  <a:srgbClr val="000000"/>
                </a:solidFill>
                <a:ea typeface="Arial" panose="020B0604020202020204" pitchFamily="34" charset="0"/>
              </a:rPr>
              <a:t>Какие формы витаминизации рекомендуют новые </a:t>
            </a:r>
            <a:r>
              <a:rPr lang="ru-RU" b="1" spc="20" dirty="0" smtClean="0">
                <a:solidFill>
                  <a:srgbClr val="000000"/>
                </a:solidFill>
                <a:ea typeface="Arial" panose="020B0604020202020204" pitchFamily="34" charset="0"/>
              </a:rPr>
              <a:t>СанПиН:</a:t>
            </a:r>
            <a:endParaRPr lang="ru-RU" b="1" spc="20" dirty="0"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1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Green leaf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">
      <a:majorFont>
        <a:latin typeface="Arial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SOHO">
      <a:fillStyleLst>
        <a:solidFill>
          <a:schemeClr val="phClr"/>
        </a:solidFill>
        <a:gradFill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/>
        </a:gradFill>
        <a:blipFill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1369</Words>
  <Application>Microsoft Office PowerPoint</Application>
  <DocSecurity>0</DocSecurity>
  <PresentationFormat>Широкоэкранный</PresentationFormat>
  <Paragraphs>168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Calibri</vt:lpstr>
      <vt:lpstr>Liberation Sans</vt:lpstr>
      <vt:lpstr>Times New Roman</vt:lpstr>
      <vt:lpstr>Verdana</vt:lpstr>
      <vt:lpstr>Wingdings</vt:lpstr>
      <vt:lpstr>Green leaf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чего нужна   витаминизация?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/>
  <cp:lastModifiedBy>Котельникова Анна Андреевна</cp:lastModifiedBy>
  <cp:revision>41</cp:revision>
  <dcterms:created xsi:type="dcterms:W3CDTF">2012-12-03T06:56:55Z</dcterms:created>
  <dcterms:modified xsi:type="dcterms:W3CDTF">2022-04-18T03:55:09Z</dcterms:modified>
  <cp:category/>
  <dc:identifier/>
  <cp:contentStatus/>
  <dc:language/>
  <cp:version/>
</cp:coreProperties>
</file>